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74" r:id="rId2"/>
    <p:sldId id="275" r:id="rId3"/>
    <p:sldId id="273" r:id="rId4"/>
    <p:sldId id="286" r:id="rId5"/>
    <p:sldId id="263" r:id="rId6"/>
    <p:sldId id="298" r:id="rId7"/>
    <p:sldId id="287" r:id="rId8"/>
    <p:sldId id="277" r:id="rId9"/>
    <p:sldId id="280" r:id="rId10"/>
    <p:sldId id="297" r:id="rId11"/>
    <p:sldId id="279" r:id="rId12"/>
    <p:sldId id="259" r:id="rId13"/>
    <p:sldId id="281" r:id="rId14"/>
    <p:sldId id="268" r:id="rId15"/>
    <p:sldId id="269" r:id="rId16"/>
    <p:sldId id="270" r:id="rId17"/>
    <p:sldId id="272" r:id="rId18"/>
    <p:sldId id="258" r:id="rId19"/>
    <p:sldId id="284" r:id="rId20"/>
    <p:sldId id="285" r:id="rId21"/>
    <p:sldId id="288" r:id="rId22"/>
    <p:sldId id="289" r:id="rId23"/>
    <p:sldId id="290" r:id="rId24"/>
    <p:sldId id="291" r:id="rId25"/>
    <p:sldId id="283" r:id="rId26"/>
    <p:sldId id="296" r:id="rId27"/>
    <p:sldId id="292" r:id="rId28"/>
    <p:sldId id="293" r:id="rId29"/>
  </p:sldIdLst>
  <p:sldSz cx="18288000" cy="10287000"/>
  <p:notesSz cx="6858000" cy="9144000"/>
  <p:embeddedFontLs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DE8"/>
    <a:srgbClr val="C8E6EE"/>
    <a:srgbClr val="84C6D8"/>
    <a:srgbClr val="2E7D92"/>
    <a:srgbClr val="6DBCD1"/>
    <a:srgbClr val="4BACC6"/>
    <a:srgbClr val="328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247" autoAdjust="0"/>
  </p:normalViewPr>
  <p:slideViewPr>
    <p:cSldViewPr>
      <p:cViewPr varScale="1">
        <p:scale>
          <a:sx n="38" d="100"/>
          <a:sy n="38" d="100"/>
        </p:scale>
        <p:origin x="1020" y="92"/>
      </p:cViewPr>
      <p:guideLst>
        <p:guide orient="horz" pos="1080"/>
        <p:guide pos="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D2-4106-A9DF-4ADEF63AAA5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FD2-4106-A9DF-4ADEF63AAA5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8A-49DD-A907-A63081AF010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8A-49DD-A907-A63081AF010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975F592A-3583-463B-8386-98C333489A11}" type="CATEGORYNAME">
                      <a: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pPr>
                        <a:defRPr sz="2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D2-4106-A9DF-4ADEF63AAA50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5F4350B2-A6AC-4BB8-8C9F-835F664F7727}" type="CATEGORYNAME">
                      <a: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pPr>
                        <a:defRPr sz="2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FD2-4106-A9DF-4ADEF63AAA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근무자</c:v>
                </c:pt>
                <c:pt idx="1">
                  <c:v>관리자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2-4106-A9DF-4ADEF63AAA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9874AE0-D9D3-4F79-85B5-400FAED4EEED}" type="datetimeFigureOut">
              <a:rPr lang="ko-KR" altLang="en-US" smtClean="0"/>
              <a:pPr/>
              <a:t>2024-10-15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C73FD9F-2AEB-473D-8EE0-8F7C50B236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52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ing_(scheduling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air_queuin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3592"/>
              </a:lnSpc>
            </a:pP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Shiftee,Pinpl은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직장인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대상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근태관리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3592"/>
              </a:lnSpc>
            </a:pP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보스몬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하우머치는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알바생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입장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근태관리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어플로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baseline="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급여관리에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강점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</a:p>
          <a:p>
            <a:pPr algn="l">
              <a:lnSpc>
                <a:spcPts val="3592"/>
              </a:lnSpc>
            </a:pP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듀팅</a:t>
            </a:r>
            <a:r>
              <a:rPr lang="ko-KR" altLang="en-US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은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선호시간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반영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표시가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있으나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1200" b="1" spc="-70" baseline="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간호사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직종대상</a:t>
            </a:r>
            <a:r>
              <a:rPr lang="en-US" altLang="ko-KR" sz="1200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1200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어플임</a:t>
            </a:r>
            <a:endParaRPr lang="en-US" altLang="ko-KR" sz="1200" b="1" spc="-7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90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hlinkClick r:id="rId3"/>
              </a:rPr>
              <a:t>참고사이트 </a:t>
            </a:r>
            <a:r>
              <a:rPr lang="en-US" altLang="ko-KR" sz="1200" dirty="0">
                <a:hlinkClick r:id="rId3"/>
              </a:rPr>
              <a:t>Reference</a:t>
            </a:r>
            <a:br>
              <a:rPr lang="en-US" altLang="ko-KR" sz="1200" dirty="0">
                <a:hlinkClick r:id="rId3"/>
              </a:rPr>
            </a:br>
            <a:r>
              <a:rPr lang="en-US" altLang="ko-KR" sz="1200" dirty="0">
                <a:hlinkClick r:id="rId3"/>
              </a:rPr>
              <a:t>https://en.wikipedia.org/wiki/Aging_(scheduling)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https://en.wikipedia.org/wiki/Fair_queuing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3FD9F-2AEB-473D-8EE0-8F7C50B2364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93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15975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필요성 강조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인력을 공유하는 사례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주휴 수당으로 인한 점포당 근무자 수 증가 사례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일정 배정 및 변경에 혼선이 생길 가능성 증가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 자동으로 일정 배정해주는 시스템은 가치가 높을 것임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568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3FD9F-2AEB-473D-8EE0-8F7C50B236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81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7.png"/><Relationship Id="rId9" Type="http://schemas.openxmlformats.org/officeDocument/2006/relationships/image" Target="../media/image17.sv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3983"/>
            <a:ext cx="18288000" cy="7679126"/>
          </a:xfrm>
          <a:custGeom>
            <a:avLst/>
            <a:gdLst/>
            <a:ahLst/>
            <a:cxnLst/>
            <a:rect l="l" t="t" r="r" b="b"/>
            <a:pathLst>
              <a:path w="18288000" h="7679126">
                <a:moveTo>
                  <a:pt x="0" y="0"/>
                </a:moveTo>
                <a:lnTo>
                  <a:pt x="18288000" y="0"/>
                </a:lnTo>
                <a:lnTo>
                  <a:pt x="18288000" y="7679126"/>
                </a:lnTo>
                <a:lnTo>
                  <a:pt x="0" y="7679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545050" y="4346311"/>
            <a:ext cx="8093412" cy="4826616"/>
          </a:xfrm>
          <a:custGeom>
            <a:avLst/>
            <a:gdLst/>
            <a:ahLst/>
            <a:cxnLst/>
            <a:rect l="l" t="t" r="r" b="b"/>
            <a:pathLst>
              <a:path w="8093412" h="4826616">
                <a:moveTo>
                  <a:pt x="0" y="0"/>
                </a:moveTo>
                <a:lnTo>
                  <a:pt x="8093412" y="0"/>
                </a:lnTo>
                <a:lnTo>
                  <a:pt x="8093412" y="4826616"/>
                </a:lnTo>
                <a:lnTo>
                  <a:pt x="0" y="482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00" b="-30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269117" y="1566945"/>
            <a:ext cx="136630" cy="136630"/>
          </a:xfrm>
          <a:custGeom>
            <a:avLst/>
            <a:gdLst/>
            <a:ahLst/>
            <a:cxnLst/>
            <a:rect l="l" t="t" r="r" b="b"/>
            <a:pathLst>
              <a:path w="136630" h="136630">
                <a:moveTo>
                  <a:pt x="0" y="0"/>
                </a:moveTo>
                <a:lnTo>
                  <a:pt x="136630" y="0"/>
                </a:lnTo>
                <a:lnTo>
                  <a:pt x="136630" y="136630"/>
                </a:lnTo>
                <a:lnTo>
                  <a:pt x="0" y="136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2163" y="1685176"/>
            <a:ext cx="7668620" cy="3571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874"/>
              </a:lnSpc>
              <a:defRPr/>
            </a:pP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2024-2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오픈소스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소프트웨어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프로젝트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제안</a:t>
            </a:r>
            <a:r>
              <a:rPr lang="en-US" sz="2400" b="1" spc="-6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1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발표</a:t>
            </a:r>
            <a:endParaRPr lang="en-US" sz="2400" b="1" spc="-61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4089" y="2143065"/>
            <a:ext cx="8406163" cy="139922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1746"/>
              </a:lnSpc>
              <a:defRPr/>
            </a:pPr>
            <a:r>
              <a:rPr lang="en-US" sz="8899" b="1" spc="-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endParaRPr lang="en-US" sz="8899" b="1" spc="-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2163" y="4480854"/>
            <a:ext cx="5581179" cy="242822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149"/>
              </a:lnSpc>
              <a:defRPr/>
            </a:pPr>
            <a:r>
              <a:rPr lang="en-US" sz="2699" b="1" spc="380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03조 </a:t>
            </a:r>
            <a:r>
              <a:rPr lang="en-US" sz="2699" b="1" spc="380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StackOverflowers</a:t>
            </a:r>
            <a:endParaRPr lang="en-US" sz="2699" b="1" spc="380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endParaRPr lang="en-US" sz="2699" b="1" spc="380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2021110806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2021112379	김서연</a:t>
            </a: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2020113296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윤석규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l">
              <a:lnSpc>
                <a:spcPts val="3181"/>
              </a:lnSpc>
              <a:defRPr/>
            </a:pPr>
            <a:r>
              <a:rPr lang="en-US" sz="2499" b="1" spc="384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2020111670	</a:t>
            </a:r>
            <a:r>
              <a:rPr lang="en-US" sz="2499" b="1" spc="384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지경민</a:t>
            </a:r>
            <a:endParaRPr lang="en-US" sz="2499" b="1" spc="384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0598" y="3134310"/>
            <a:ext cx="3759458" cy="7594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6999"/>
              </a:lnSpc>
              <a:defRPr/>
            </a:pP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아르바이트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일정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배정</a:t>
            </a:r>
            <a:r>
              <a:rPr lang="en-US" sz="2799" b="1" spc="-399" dirty="0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 </a:t>
            </a:r>
            <a:r>
              <a:rPr lang="en-US" sz="2799" b="1" spc="-399" dirty="0" err="1">
                <a:solidFill>
                  <a:srgbClr val="20344B"/>
                </a:solidFill>
                <a:latin typeface="나눔고딕"/>
                <a:ea typeface="나눔고딕"/>
                <a:cs typeface="Tlab 레트로라이프"/>
                <a:sym typeface="Tlab 레트로라이프"/>
              </a:rPr>
              <a:t>시스템</a:t>
            </a:r>
            <a:endParaRPr lang="en-US" sz="2799" b="1" spc="-399" dirty="0">
              <a:solidFill>
                <a:srgbClr val="20344B"/>
              </a:solidFill>
              <a:latin typeface="나눔고딕"/>
              <a:ea typeface="나눔고딕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1703" y="2127437"/>
            <a:ext cx="13353198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3295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Fair queuing + Aging  algorithm </a:t>
            </a:r>
            <a:r>
              <a:rPr lang="en-US" sz="3295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혼합</a:t>
            </a:r>
            <a:r>
              <a:rPr lang="en-US" sz="3295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645637" y="3172382"/>
            <a:ext cx="2629372" cy="3148014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1" b="-61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077779" y="3172382"/>
            <a:ext cx="2629372" cy="3148014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128922" y="3172382"/>
            <a:ext cx="2629372" cy="3148014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180065" y="3172382"/>
            <a:ext cx="2629372" cy="3148014"/>
          </a:xfrm>
          <a:custGeom>
            <a:avLst/>
            <a:gdLst/>
            <a:ahLst/>
            <a:cxnLst/>
            <a:rect l="l" t="t" r="r" b="b"/>
            <a:pathLst>
              <a:path w="3086100" h="3862387">
                <a:moveTo>
                  <a:pt x="0" y="0"/>
                </a:moveTo>
                <a:lnTo>
                  <a:pt x="3086100" y="0"/>
                </a:lnTo>
                <a:lnTo>
                  <a:pt x="3086100" y="3862387"/>
                </a:lnTo>
                <a:lnTo>
                  <a:pt x="0" y="3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1" b="-61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8100000">
            <a:off x="5051086" y="4079334"/>
            <a:ext cx="515342" cy="485342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8" y="0"/>
                </a:lnTo>
                <a:lnTo>
                  <a:pt x="604858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62138" y="3856778"/>
            <a:ext cx="1999150" cy="117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1.지원자</a:t>
            </a:r>
          </a:p>
          <a:p>
            <a:pPr algn="ctr">
              <a:lnSpc>
                <a:spcPts val="4800"/>
              </a:lnSpc>
            </a:pP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점수</a:t>
            </a: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계산</a:t>
            </a:r>
            <a:endParaRPr lang="en-US" sz="3200" b="1" spc="-96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75231" y="4015129"/>
            <a:ext cx="1999150" cy="117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2.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</a:t>
            </a: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b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</a:b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정렬</a:t>
            </a:r>
            <a:endParaRPr lang="en-US" sz="3200" b="1" spc="-96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42643" y="4015129"/>
            <a:ext cx="1999150" cy="117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3.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근무자</a:t>
            </a:r>
            <a:b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</a:b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배정</a:t>
            </a:r>
            <a:endParaRPr lang="en-US" sz="3200" b="1" spc="-96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95817" y="3901572"/>
            <a:ext cx="1999150" cy="117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4.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미배정</a:t>
            </a: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</a:p>
          <a:p>
            <a:pPr algn="ctr">
              <a:lnSpc>
                <a:spcPts val="4800"/>
              </a:lnSpc>
            </a:pP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</a:t>
            </a:r>
            <a:r>
              <a: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3200" b="1" spc="-96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관리</a:t>
            </a:r>
            <a:endParaRPr lang="en-US" sz="3200" b="1" spc="-96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8916" y="6385453"/>
            <a:ext cx="5003378" cy="205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6671" lvl="1" indent="-342900" algn="l">
              <a:lnSpc>
                <a:spcPts val="2692"/>
              </a:lnSpc>
              <a:buFont typeface="Arial" panose="020B0604020202020204" pitchFamily="34" charset="0"/>
              <a:buChar char="•"/>
            </a:pP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최근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ko-KR" alt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한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시간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+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마지막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ko-KR" alt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일자를 기준</a:t>
            </a:r>
            <a:endParaRPr lang="en-US" sz="2200" spc="-52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marL="536671" lvl="1" indent="-342900" algn="l">
              <a:lnSpc>
                <a:spcPts val="2692"/>
              </a:lnSpc>
              <a:buFont typeface="Arial" panose="020B0604020202020204" pitchFamily="34" charset="0"/>
              <a:buChar char="•"/>
            </a:pP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오래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일하지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않은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사람에게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더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높은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점수를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부여</a:t>
            </a:r>
            <a:endParaRPr lang="en-US" sz="2200" spc="-52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marL="536671" lvl="1" indent="-342900" algn="l">
              <a:lnSpc>
                <a:spcPts val="2692"/>
              </a:lnSpc>
              <a:buFont typeface="Arial" panose="020B0604020202020204" pitchFamily="34" charset="0"/>
              <a:buChar char="•"/>
            </a:pP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"/>
                <a:sym typeface="무궁화 고딕"/>
              </a:rPr>
              <a:t> 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"/>
                <a:sym typeface="무궁화 고딕"/>
              </a:rPr>
              <a:t>배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정에서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여러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번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밀려난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지원자에게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추가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점수를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부여</a:t>
            </a:r>
            <a:endParaRPr lang="en-US" sz="2200" spc="-5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682420" y="6331510"/>
            <a:ext cx="3676362" cy="205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특정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시간대에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대한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선호도가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높은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경</a:t>
            </a:r>
            <a:r>
              <a:rPr lang="ko-KR" alt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우</a:t>
            </a:r>
            <a:endParaRPr lang="en-US" altLang="ko-KR" sz="2200" spc="-52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높은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점수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순으로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근무자를</a:t>
            </a:r>
            <a:r>
              <a:rPr lang="en-US" sz="2200" spc="-52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2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배정</a:t>
            </a:r>
            <a:endParaRPr lang="en-US" sz="2200" spc="-52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동점자가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있을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경우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동점자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사이에서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무작위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배정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84149" y="643222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정렬된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목록을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순서대로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순회</a:t>
            </a:r>
            <a:endParaRPr lang="en-US" sz="2200" spc="-5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예정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인원수만큼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상위점수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지원자를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선정</a:t>
            </a:r>
            <a:endParaRPr lang="en-US" sz="2200" spc="-5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69179" y="6429051"/>
            <a:ext cx="4209221" cy="1366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7543" lvl="1" indent="-193772" algn="l">
              <a:lnSpc>
                <a:spcPts val="2692"/>
              </a:lnSpc>
              <a:buFont typeface="Arial"/>
              <a:buChar char="•"/>
            </a:pP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배정에서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밀려난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지원자에게이후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신청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시,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밀려난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횟수에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따른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추가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점수를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부여하여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다음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배정에서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유리하게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spc="-5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만듦</a:t>
            </a:r>
            <a:r>
              <a:rPr lang="en-US" sz="2200" spc="-5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.</a:t>
            </a:r>
          </a:p>
        </p:txBody>
      </p:sp>
      <p:sp>
        <p:nvSpPr>
          <p:cNvPr id="17" name="Freeform 17"/>
          <p:cNvSpPr/>
          <p:nvPr/>
        </p:nvSpPr>
        <p:spPr>
          <a:xfrm rot="8100000">
            <a:off x="9160365" y="4079334"/>
            <a:ext cx="515342" cy="485342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9" y="0"/>
                </a:lnTo>
                <a:lnTo>
                  <a:pt x="604859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Freeform 18"/>
          <p:cNvSpPr/>
          <p:nvPr/>
        </p:nvSpPr>
        <p:spPr>
          <a:xfrm rot="8100000">
            <a:off x="13211508" y="4079334"/>
            <a:ext cx="515342" cy="485342"/>
          </a:xfrm>
          <a:custGeom>
            <a:avLst/>
            <a:gdLst/>
            <a:ahLst/>
            <a:cxnLst/>
            <a:rect l="l" t="t" r="r" b="b"/>
            <a:pathLst>
              <a:path w="604859" h="595481">
                <a:moveTo>
                  <a:pt x="0" y="0"/>
                </a:moveTo>
                <a:lnTo>
                  <a:pt x="604859" y="0"/>
                </a:lnTo>
                <a:lnTo>
                  <a:pt x="604859" y="595481"/>
                </a:lnTo>
                <a:lnTo>
                  <a:pt x="0" y="595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352425" y="8386366"/>
            <a:ext cx="4284652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혼합</a:t>
            </a:r>
            <a:r>
              <a:rPr lang="en-US" sz="2200" dirty="0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dirty="0" err="1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알고리즘</a:t>
            </a:r>
            <a:r>
              <a:rPr lang="en-US" sz="2200" dirty="0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00" dirty="0" err="1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복잡도</a:t>
            </a:r>
            <a:r>
              <a:rPr lang="en-US" sz="2200" dirty="0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: O(n)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9CE1A8-C473-5401-3F6F-7B16387DFCED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근무 일정 배정 </a:t>
            </a:r>
            <a:r>
              <a:rPr lang="en-US" altLang="ko-KR" sz="5400" dirty="0" err="1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알고리즘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B0600000101010101" charset="-127"/>
                <a:ea typeface="나눔고딕 ExtraBold" panose="020B0600000101010101" charset="-127"/>
                <a:cs typeface="무궁화 고딕"/>
                <a:sym typeface="무궁화 고딕"/>
              </a:rPr>
              <a:t>구현 계획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8495929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911865" y="1055055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7"/>
                </a:lnTo>
                <a:lnTo>
                  <a:pt x="0" y="175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889772" y="6611834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8"/>
                </a:lnTo>
                <a:lnTo>
                  <a:pt x="0" y="175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762750" y="2768495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7"/>
                </a:lnTo>
                <a:lnTo>
                  <a:pt x="0" y="1823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07235" y="1731594"/>
            <a:ext cx="718918" cy="28575"/>
            <a:chOff x="0" y="0"/>
            <a:chExt cx="958557" cy="38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07235" y="3507860"/>
            <a:ext cx="718918" cy="28575"/>
            <a:chOff x="0" y="0"/>
            <a:chExt cx="958557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62750" y="6611356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762750" y="8276088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207235" y="5236794"/>
            <a:ext cx="718918" cy="28575"/>
            <a:chOff x="0" y="0"/>
            <a:chExt cx="958557" cy="38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259571" y="3287618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권한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부여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업로드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9571" y="7130479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3지망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제출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59571" y="8795211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확정된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052" y="1482002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07913" y="7045950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제출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806183" y="7507525"/>
            <a:ext cx="1154037" cy="1096356"/>
          </a:xfrm>
          <a:custGeom>
            <a:avLst/>
            <a:gdLst/>
            <a:ahLst/>
            <a:cxnLst/>
            <a:rect l="l" t="t" r="r" b="b"/>
            <a:pathLst>
              <a:path w="1538716" h="1461808">
                <a:moveTo>
                  <a:pt x="0" y="0"/>
                </a:moveTo>
                <a:lnTo>
                  <a:pt x="1538716" y="0"/>
                </a:lnTo>
                <a:lnTo>
                  <a:pt x="1538716" y="1461808"/>
                </a:lnTo>
                <a:lnTo>
                  <a:pt x="0" y="1461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Freeform 20" descr="사용자 윤곽선"/>
          <p:cNvSpPr/>
          <p:nvPr/>
        </p:nvSpPr>
        <p:spPr>
          <a:xfrm>
            <a:off x="1951950" y="7569684"/>
            <a:ext cx="911726" cy="955529"/>
          </a:xfrm>
          <a:custGeom>
            <a:avLst/>
            <a:gdLst/>
            <a:ahLst/>
            <a:cxnLst/>
            <a:rect l="l" t="t" r="r" b="b"/>
            <a:pathLst>
              <a:path w="1215635" h="1274039">
                <a:moveTo>
                  <a:pt x="0" y="0"/>
                </a:moveTo>
                <a:lnTo>
                  <a:pt x="1215634" y="0"/>
                </a:lnTo>
                <a:lnTo>
                  <a:pt x="1215634" y="1274039"/>
                </a:lnTo>
                <a:lnTo>
                  <a:pt x="0" y="1274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02" r="-2402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838387" y="3553533"/>
            <a:ext cx="1121834" cy="1137630"/>
          </a:xfrm>
          <a:custGeom>
            <a:avLst/>
            <a:gdLst/>
            <a:ahLst/>
            <a:cxnLst/>
            <a:rect l="l" t="t" r="r" b="b"/>
            <a:pathLst>
              <a:path w="1495779" h="1516840">
                <a:moveTo>
                  <a:pt x="0" y="0"/>
                </a:moveTo>
                <a:lnTo>
                  <a:pt x="1495778" y="0"/>
                </a:lnTo>
                <a:lnTo>
                  <a:pt x="1495778" y="1516840"/>
                </a:lnTo>
                <a:lnTo>
                  <a:pt x="0" y="1516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Freeform 22" descr="남성 사무직 근로자 윤곽선"/>
          <p:cNvSpPr/>
          <p:nvPr/>
        </p:nvSpPr>
        <p:spPr>
          <a:xfrm>
            <a:off x="1963971" y="3620057"/>
            <a:ext cx="894335" cy="969408"/>
          </a:xfrm>
          <a:custGeom>
            <a:avLst/>
            <a:gdLst/>
            <a:ahLst/>
            <a:cxnLst/>
            <a:rect l="l" t="t" r="r" b="b"/>
            <a:pathLst>
              <a:path w="1192447" h="1292544">
                <a:moveTo>
                  <a:pt x="0" y="0"/>
                </a:moveTo>
                <a:lnTo>
                  <a:pt x="1192448" y="0"/>
                </a:lnTo>
                <a:lnTo>
                  <a:pt x="1192448" y="1292544"/>
                </a:lnTo>
                <a:lnTo>
                  <a:pt x="0" y="1292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197" r="-4197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6900943" y="4454457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7"/>
                </a:lnTo>
                <a:lnTo>
                  <a:pt x="0" y="175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02130" y="4881404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900943" y="2785949"/>
            <a:ext cx="3225096" cy="1318394"/>
          </a:xfrm>
          <a:custGeom>
            <a:avLst/>
            <a:gdLst/>
            <a:ahLst/>
            <a:cxnLst/>
            <a:rect l="l" t="t" r="r" b="b"/>
            <a:pathLst>
              <a:path w="4300128" h="1757858">
                <a:moveTo>
                  <a:pt x="0" y="0"/>
                </a:moveTo>
                <a:lnTo>
                  <a:pt x="4300128" y="0"/>
                </a:lnTo>
                <a:lnTo>
                  <a:pt x="4300128" y="1757858"/>
                </a:lnTo>
                <a:lnTo>
                  <a:pt x="0" y="175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02130" y="3212895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3548192" y="4413660"/>
            <a:ext cx="1856214" cy="1284384"/>
          </a:xfrm>
          <a:custGeom>
            <a:avLst/>
            <a:gdLst/>
            <a:ahLst/>
            <a:cxnLst/>
            <a:rect l="l" t="t" r="r" b="b"/>
            <a:pathLst>
              <a:path w="2474952" h="1712512">
                <a:moveTo>
                  <a:pt x="0" y="0"/>
                </a:moveTo>
                <a:lnTo>
                  <a:pt x="2474952" y="0"/>
                </a:lnTo>
                <a:lnTo>
                  <a:pt x="2474952" y="1712512"/>
                </a:lnTo>
                <a:lnTo>
                  <a:pt x="0" y="171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756615" y="4864008"/>
            <a:ext cx="1489999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회원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가입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520773" y="5923569"/>
            <a:ext cx="1856214" cy="1192539"/>
          </a:xfrm>
          <a:custGeom>
            <a:avLst/>
            <a:gdLst/>
            <a:ahLst/>
            <a:cxnLst/>
            <a:rect l="l" t="t" r="r" b="b"/>
            <a:pathLst>
              <a:path w="2474952" h="1590052">
                <a:moveTo>
                  <a:pt x="0" y="0"/>
                </a:moveTo>
                <a:lnTo>
                  <a:pt x="2474952" y="0"/>
                </a:lnTo>
                <a:lnTo>
                  <a:pt x="2474952" y="1590052"/>
                </a:lnTo>
                <a:lnTo>
                  <a:pt x="0" y="1590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734543" y="6318648"/>
            <a:ext cx="1489999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로그인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3000" y="2976987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3000" y="6964617"/>
            <a:ext cx="2588813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6889772" y="8071452"/>
            <a:ext cx="3225096" cy="1675429"/>
          </a:xfrm>
          <a:custGeom>
            <a:avLst/>
            <a:gdLst/>
            <a:ahLst/>
            <a:cxnLst/>
            <a:rect l="l" t="t" r="r" b="b"/>
            <a:pathLst>
              <a:path w="4300128" h="2233905">
                <a:moveTo>
                  <a:pt x="0" y="0"/>
                </a:moveTo>
                <a:lnTo>
                  <a:pt x="4300128" y="0"/>
                </a:lnTo>
                <a:lnTo>
                  <a:pt x="4300128" y="2233905"/>
                </a:lnTo>
                <a:lnTo>
                  <a:pt x="0" y="22339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207913" y="8558807"/>
            <a:ext cx="2588813" cy="88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개인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/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72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72" dirty="0" err="1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spc="-72" dirty="0">
              <a:solidFill>
                <a:srgbClr val="1195B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3394229" y="4089031"/>
            <a:ext cx="2120066" cy="3543301"/>
            <a:chOff x="0" y="0"/>
            <a:chExt cx="2826755" cy="47244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26766" cy="4724400"/>
            </a:xfrm>
            <a:custGeom>
              <a:avLst/>
              <a:gdLst/>
              <a:ahLst/>
              <a:cxnLst/>
              <a:rect l="l" t="t" r="r" b="b"/>
              <a:pathLst>
                <a:path w="2826766" h="4724400">
                  <a:moveTo>
                    <a:pt x="0" y="491490"/>
                  </a:moveTo>
                  <a:cubicBezTo>
                    <a:pt x="0" y="220218"/>
                    <a:pt x="218313" y="0"/>
                    <a:pt x="488061" y="0"/>
                  </a:cubicBezTo>
                  <a:lnTo>
                    <a:pt x="2338705" y="0"/>
                  </a:lnTo>
                  <a:lnTo>
                    <a:pt x="2338705" y="25400"/>
                  </a:lnTo>
                  <a:lnTo>
                    <a:pt x="2338705" y="0"/>
                  </a:lnTo>
                  <a:cubicBezTo>
                    <a:pt x="2608453" y="0"/>
                    <a:pt x="2826766" y="220218"/>
                    <a:pt x="2826766" y="491490"/>
                  </a:cubicBezTo>
                  <a:lnTo>
                    <a:pt x="2801366" y="491490"/>
                  </a:lnTo>
                  <a:lnTo>
                    <a:pt x="2826766" y="491490"/>
                  </a:lnTo>
                  <a:lnTo>
                    <a:pt x="2826766" y="4232910"/>
                  </a:lnTo>
                  <a:lnTo>
                    <a:pt x="2801366" y="4232910"/>
                  </a:lnTo>
                  <a:lnTo>
                    <a:pt x="2826766" y="4232910"/>
                  </a:lnTo>
                  <a:cubicBezTo>
                    <a:pt x="2826766" y="4504182"/>
                    <a:pt x="2608453" y="4724400"/>
                    <a:pt x="2338705" y="4724400"/>
                  </a:cubicBezTo>
                  <a:lnTo>
                    <a:pt x="2338705" y="4699000"/>
                  </a:lnTo>
                  <a:lnTo>
                    <a:pt x="2338705" y="4724400"/>
                  </a:lnTo>
                  <a:lnTo>
                    <a:pt x="488061" y="4724400"/>
                  </a:lnTo>
                  <a:lnTo>
                    <a:pt x="488061" y="4699000"/>
                  </a:lnTo>
                  <a:lnTo>
                    <a:pt x="488061" y="4724400"/>
                  </a:lnTo>
                  <a:cubicBezTo>
                    <a:pt x="218313" y="4724400"/>
                    <a:pt x="0" y="4504182"/>
                    <a:pt x="0" y="4232910"/>
                  </a:cubicBezTo>
                  <a:lnTo>
                    <a:pt x="0" y="491490"/>
                  </a:lnTo>
                  <a:lnTo>
                    <a:pt x="25400" y="491490"/>
                  </a:lnTo>
                  <a:lnTo>
                    <a:pt x="0" y="491490"/>
                  </a:lnTo>
                  <a:moveTo>
                    <a:pt x="50800" y="491490"/>
                  </a:moveTo>
                  <a:lnTo>
                    <a:pt x="50800" y="4232910"/>
                  </a:lnTo>
                  <a:lnTo>
                    <a:pt x="25400" y="4232910"/>
                  </a:lnTo>
                  <a:lnTo>
                    <a:pt x="50800" y="4232910"/>
                  </a:lnTo>
                  <a:cubicBezTo>
                    <a:pt x="50800" y="4476496"/>
                    <a:pt x="246761" y="4673600"/>
                    <a:pt x="488061" y="4673600"/>
                  </a:cubicBezTo>
                  <a:lnTo>
                    <a:pt x="2338705" y="4673600"/>
                  </a:lnTo>
                  <a:cubicBezTo>
                    <a:pt x="2580005" y="4673600"/>
                    <a:pt x="2775966" y="4476496"/>
                    <a:pt x="2775966" y="4232910"/>
                  </a:cubicBezTo>
                  <a:lnTo>
                    <a:pt x="2775966" y="491490"/>
                  </a:lnTo>
                  <a:cubicBezTo>
                    <a:pt x="2775966" y="247904"/>
                    <a:pt x="2580005" y="50800"/>
                    <a:pt x="2338705" y="50800"/>
                  </a:cubicBezTo>
                  <a:lnTo>
                    <a:pt x="488061" y="50800"/>
                  </a:lnTo>
                  <a:lnTo>
                    <a:pt x="488061" y="25400"/>
                  </a:lnTo>
                  <a:lnTo>
                    <a:pt x="488061" y="50800"/>
                  </a:lnTo>
                  <a:cubicBezTo>
                    <a:pt x="246761" y="50800"/>
                    <a:pt x="50800" y="247904"/>
                    <a:pt x="50800" y="49149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37"/>
          <p:cNvSpPr/>
          <p:nvPr/>
        </p:nvSpPr>
        <p:spPr>
          <a:xfrm>
            <a:off x="6207235" y="1714500"/>
            <a:ext cx="0" cy="3587019"/>
          </a:xfrm>
          <a:prstGeom prst="line">
            <a:avLst/>
          </a:prstGeom>
          <a:ln w="25400" cap="rnd">
            <a:solidFill>
              <a:srgbClr val="68BB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6207235" y="7471937"/>
            <a:ext cx="718918" cy="28575"/>
            <a:chOff x="0" y="0"/>
            <a:chExt cx="958557" cy="38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207235" y="9200871"/>
            <a:ext cx="718918" cy="28575"/>
            <a:chOff x="0" y="0"/>
            <a:chExt cx="958557" cy="38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58596" cy="38100"/>
            </a:xfrm>
            <a:custGeom>
              <a:avLst/>
              <a:gdLst/>
              <a:ahLst/>
              <a:cxnLst/>
              <a:rect l="l" t="t" r="r" b="b"/>
              <a:pathLst>
                <a:path w="958596" h="38100">
                  <a:moveTo>
                    <a:pt x="19050" y="0"/>
                  </a:moveTo>
                  <a:lnTo>
                    <a:pt x="939546" y="0"/>
                  </a:lnTo>
                  <a:cubicBezTo>
                    <a:pt x="950087" y="0"/>
                    <a:pt x="958596" y="8509"/>
                    <a:pt x="958596" y="19050"/>
                  </a:cubicBezTo>
                  <a:cubicBezTo>
                    <a:pt x="958596" y="29591"/>
                    <a:pt x="950087" y="38100"/>
                    <a:pt x="93954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68BBCD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rot="5344111">
            <a:off x="5353808" y="8392023"/>
            <a:ext cx="1757741" cy="0"/>
          </a:xfrm>
          <a:prstGeom prst="line">
            <a:avLst/>
          </a:prstGeom>
          <a:ln w="25400" cap="rnd">
            <a:solidFill>
              <a:srgbClr val="68BB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0762750" y="1009744"/>
            <a:ext cx="6128451" cy="1367540"/>
          </a:xfrm>
          <a:custGeom>
            <a:avLst/>
            <a:gdLst/>
            <a:ahLst/>
            <a:cxnLst/>
            <a:rect l="l" t="t" r="r" b="b"/>
            <a:pathLst>
              <a:path w="8171268" h="1823386">
                <a:moveTo>
                  <a:pt x="0" y="0"/>
                </a:moveTo>
                <a:lnTo>
                  <a:pt x="8171268" y="0"/>
                </a:lnTo>
                <a:lnTo>
                  <a:pt x="8171268" y="1823386"/>
                </a:lnTo>
                <a:lnTo>
                  <a:pt x="0" y="182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259571" y="1550995"/>
            <a:ext cx="521831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근무자가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필요한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r>
              <a:rPr lang="en-US" sz="1897" b="1" spc="-5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1897" b="1" spc="-5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등록</a:t>
            </a:r>
            <a:endParaRPr lang="en-US" sz="1897" b="1" spc="-5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구현계획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308168" y="7543310"/>
            <a:ext cx="3428244" cy="207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근무자가 필요한 시간대를 웹 사이트에 입력</a:t>
            </a:r>
            <a:r>
              <a:rPr lang="en-US" altLang="ko-KR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관리자가 입력한 근무 가능 시간대는 근무자가 조회 가능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63A2025-DA30-346A-E992-2DA502EB9570}"/>
              </a:ext>
            </a:extLst>
          </p:cNvPr>
          <p:cNvGrpSpPr/>
          <p:nvPr/>
        </p:nvGrpSpPr>
        <p:grpSpPr>
          <a:xfrm>
            <a:off x="1495732" y="2857500"/>
            <a:ext cx="3086100" cy="3848100"/>
            <a:chOff x="1495732" y="2857500"/>
            <a:chExt cx="3086100" cy="3848100"/>
          </a:xfrm>
        </p:grpSpPr>
        <p:grpSp>
          <p:nvGrpSpPr>
            <p:cNvPr id="2" name="Group 2"/>
            <p:cNvGrpSpPr/>
            <p:nvPr/>
          </p:nvGrpSpPr>
          <p:grpSpPr>
            <a:xfrm>
              <a:off x="1495732" y="2857500"/>
              <a:ext cx="3086100" cy="3848100"/>
              <a:chOff x="0" y="0"/>
              <a:chExt cx="4114800" cy="5130800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" name="AutoShape 6"/>
              <p:cNvSpPr/>
              <p:nvPr/>
            </p:nvSpPr>
            <p:spPr>
              <a:xfrm>
                <a:off x="20574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65578" y="3872507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시간</a:t>
              </a:r>
              <a:endParaRPr lang="en-US" altLang="ko-KR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800"/>
                </a:lnSpc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등록</a:t>
              </a:r>
              <a:endParaRPr lang="en-US" sz="3200" b="1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DD0C7D-5131-394E-A0AF-1966B6A431CE}"/>
              </a:ext>
            </a:extLst>
          </p:cNvPr>
          <p:cNvGrpSpPr/>
          <p:nvPr/>
        </p:nvGrpSpPr>
        <p:grpSpPr>
          <a:xfrm>
            <a:off x="5546875" y="2857500"/>
            <a:ext cx="3086100" cy="3848100"/>
            <a:chOff x="5546874" y="2857500"/>
            <a:chExt cx="3086100" cy="3848100"/>
          </a:xfrm>
        </p:grpSpPr>
        <p:grpSp>
          <p:nvGrpSpPr>
            <p:cNvPr id="7" name="Group 7"/>
            <p:cNvGrpSpPr/>
            <p:nvPr/>
          </p:nvGrpSpPr>
          <p:grpSpPr>
            <a:xfrm>
              <a:off x="5546874" y="2857500"/>
              <a:ext cx="3086100" cy="3848100"/>
              <a:chOff x="0" y="0"/>
              <a:chExt cx="4114800" cy="5130800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1" name="AutoShape 11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916721" y="3808689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신청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D96A50-6373-EB6F-A74C-C5896788E5F2}"/>
              </a:ext>
            </a:extLst>
          </p:cNvPr>
          <p:cNvGrpSpPr/>
          <p:nvPr/>
        </p:nvGrpSpPr>
        <p:grpSpPr>
          <a:xfrm>
            <a:off x="9598018" y="2857500"/>
            <a:ext cx="3086100" cy="3848100"/>
            <a:chOff x="9598017" y="2857500"/>
            <a:chExt cx="3086100" cy="3848100"/>
          </a:xfrm>
        </p:grpSpPr>
        <p:grpSp>
          <p:nvGrpSpPr>
            <p:cNvPr id="12" name="Group 12"/>
            <p:cNvGrpSpPr/>
            <p:nvPr/>
          </p:nvGrpSpPr>
          <p:grpSpPr>
            <a:xfrm>
              <a:off x="9598017" y="2857500"/>
              <a:ext cx="3086100" cy="3848100"/>
              <a:chOff x="0" y="0"/>
              <a:chExt cx="4114800" cy="5130800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6" name="AutoShape 16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9967864" y="3500263"/>
              <a:ext cx="2346405" cy="179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확정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근무표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열람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0256AF-1049-A7E6-79B8-4F96D4A9FAF8}"/>
              </a:ext>
            </a:extLst>
          </p:cNvPr>
          <p:cNvGrpSpPr/>
          <p:nvPr/>
        </p:nvGrpSpPr>
        <p:grpSpPr>
          <a:xfrm>
            <a:off x="13649160" y="2857500"/>
            <a:ext cx="3086100" cy="3848100"/>
            <a:chOff x="13649160" y="2857500"/>
            <a:chExt cx="3086100" cy="3848100"/>
          </a:xfrm>
        </p:grpSpPr>
        <p:grpSp>
          <p:nvGrpSpPr>
            <p:cNvPr id="17" name="Group 17"/>
            <p:cNvGrpSpPr/>
            <p:nvPr/>
          </p:nvGrpSpPr>
          <p:grpSpPr>
            <a:xfrm>
              <a:off x="13649160" y="2857500"/>
              <a:ext cx="3086100" cy="3848100"/>
              <a:chOff x="0" y="0"/>
              <a:chExt cx="4114800" cy="513080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8BBCD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1" name="AutoShape 21"/>
              <p:cNvSpPr/>
              <p:nvPr/>
            </p:nvSpPr>
            <p:spPr>
              <a:xfrm>
                <a:off x="2082800" y="4114800"/>
                <a:ext cx="0" cy="1016000"/>
              </a:xfrm>
              <a:prstGeom prst="line">
                <a:avLst/>
              </a:prstGeom>
              <a:ln w="38100" cap="rnd">
                <a:solidFill>
                  <a:srgbClr val="68BBCD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4038057" y="3808689"/>
              <a:ext cx="2346405" cy="1183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u="none" strike="noStrike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관리자</a:t>
              </a:r>
              <a:endParaRPr lang="en-US" altLang="ko-KR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800"/>
                </a:lnSpc>
                <a:spcBef>
                  <a:spcPct val="0"/>
                </a:spcBef>
              </a:pPr>
              <a:r>
                <a:rPr lang="ko-KR" altLang="en-US" sz="3200" b="1" spc="-96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대시보드</a:t>
              </a:r>
              <a:endParaRPr lang="en-US" sz="3200" b="1" u="none" strike="noStrike" spc="-96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460828" y="7543310"/>
            <a:ext cx="3472724" cy="123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등록된 근무시간을 조회</a:t>
            </a:r>
            <a:endParaRPr lang="en-US" altLang="ko-KR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마감 기한 전 우선 순위를 고려해 근무 신청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57968" y="7509864"/>
            <a:ext cx="3428243" cy="123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 일정 작성 알고리즘이 생성한 확정 </a:t>
            </a:r>
            <a:r>
              <a:rPr lang="ko-KR" altLang="en-US" sz="2195" b="1" spc="-6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근무표</a:t>
            </a: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조회 가능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10627" y="7535827"/>
            <a:ext cx="2965151" cy="80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93"/>
              </a:lnSpc>
              <a:buFont typeface="Arial" panose="020B0604020202020204" pitchFamily="34" charset="0"/>
              <a:buChar char="•"/>
            </a:pP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생성된 </a:t>
            </a:r>
            <a:r>
              <a:rPr lang="ko-KR" altLang="en-US" sz="2195" b="1" spc="-65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근무표</a:t>
            </a:r>
            <a:r>
              <a:rPr lang="ko-KR" altLang="en-US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검토 및 수정 가능</a:t>
            </a:r>
            <a:r>
              <a:rPr lang="en-US" altLang="ko-KR" sz="2195" b="1" spc="-65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 </a:t>
            </a:r>
            <a:endParaRPr lang="en-US" sz="2195" b="1" spc="-65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1" name="TextBox 45">
            <a:extLst>
              <a:ext uri="{FF2B5EF4-FFF2-40B4-BE49-F238E27FC236}">
                <a16:creationId xmlns:a16="http://schemas.microsoft.com/office/drawing/2014/main" id="{73AD0AF2-8B91-1052-F54C-4EB823D91F68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사용자 인터페이스 설계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2BFD16-E1A9-D8C1-8515-B87123B49FF4}"/>
              </a:ext>
            </a:extLst>
          </p:cNvPr>
          <p:cNvSpPr txBox="1"/>
          <p:nvPr/>
        </p:nvSpPr>
        <p:spPr>
          <a:xfrm>
            <a:off x="2505380" y="6901317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C87671-2F6E-140A-D437-B87589998575}"/>
              </a:ext>
            </a:extLst>
          </p:cNvPr>
          <p:cNvSpPr txBox="1"/>
          <p:nvPr/>
        </p:nvSpPr>
        <p:spPr>
          <a:xfrm>
            <a:off x="6575575" y="6901317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73FFB8-2C2B-0989-7FFD-0D9A04BB983C}"/>
              </a:ext>
            </a:extLst>
          </p:cNvPr>
          <p:cNvSpPr txBox="1"/>
          <p:nvPr/>
        </p:nvSpPr>
        <p:spPr>
          <a:xfrm>
            <a:off x="10206896" y="6901317"/>
            <a:ext cx="21364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AB8166-2648-092A-3FAB-45A152CF4ACC}"/>
              </a:ext>
            </a:extLst>
          </p:cNvPr>
          <p:cNvSpPr txBox="1"/>
          <p:nvPr/>
        </p:nvSpPr>
        <p:spPr>
          <a:xfrm>
            <a:off x="14715820" y="6904681"/>
            <a:ext cx="1066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32E453-487A-79CF-8B25-BF0AE3FFAC5D}"/>
              </a:ext>
            </a:extLst>
          </p:cNvPr>
          <p:cNvGrpSpPr/>
          <p:nvPr/>
        </p:nvGrpSpPr>
        <p:grpSpPr>
          <a:xfrm>
            <a:off x="3644932" y="2247900"/>
            <a:ext cx="10998136" cy="7572661"/>
            <a:chOff x="3639993" y="1989852"/>
            <a:chExt cx="10998136" cy="7572661"/>
          </a:xfrm>
        </p:grpSpPr>
        <p:grpSp>
          <p:nvGrpSpPr>
            <p:cNvPr id="2" name="Group 2"/>
            <p:cNvGrpSpPr/>
            <p:nvPr/>
          </p:nvGrpSpPr>
          <p:grpSpPr>
            <a:xfrm>
              <a:off x="5219700" y="4027921"/>
              <a:ext cx="7848600" cy="4151024"/>
              <a:chOff x="0" y="0"/>
              <a:chExt cx="10464800" cy="553469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464800" cy="5534787"/>
              </a:xfrm>
              <a:custGeom>
                <a:avLst/>
                <a:gdLst/>
                <a:ahLst/>
                <a:cxnLst/>
                <a:rect l="l" t="t" r="r" b="b"/>
                <a:pathLst>
                  <a:path w="10464800" h="5534787">
                    <a:moveTo>
                      <a:pt x="0" y="922528"/>
                    </a:moveTo>
                    <a:cubicBezTo>
                      <a:pt x="0" y="413004"/>
                      <a:pt x="413004" y="0"/>
                      <a:pt x="922528" y="0"/>
                    </a:cubicBezTo>
                    <a:lnTo>
                      <a:pt x="9542272" y="0"/>
                    </a:lnTo>
                    <a:cubicBezTo>
                      <a:pt x="10051796" y="0"/>
                      <a:pt x="10464800" y="413004"/>
                      <a:pt x="10464800" y="922528"/>
                    </a:cubicBezTo>
                    <a:lnTo>
                      <a:pt x="10464800" y="4612259"/>
                    </a:lnTo>
                    <a:cubicBezTo>
                      <a:pt x="10464800" y="5121783"/>
                      <a:pt x="10051796" y="5534787"/>
                      <a:pt x="9542272" y="5534787"/>
                    </a:cubicBezTo>
                    <a:lnTo>
                      <a:pt x="922528" y="5534787"/>
                    </a:lnTo>
                    <a:cubicBezTo>
                      <a:pt x="413004" y="5534660"/>
                      <a:pt x="0" y="5121656"/>
                      <a:pt x="0" y="4612259"/>
                    </a:cubicBezTo>
                    <a:close/>
                  </a:path>
                </a:pathLst>
              </a:custGeom>
              <a:solidFill>
                <a:srgbClr val="B7DEE8">
                  <a:alpha val="49804"/>
                </a:srgbClr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3647786" y="8594761"/>
              <a:ext cx="10977707" cy="950615"/>
              <a:chOff x="0" y="0"/>
              <a:chExt cx="14636943" cy="126748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637004" cy="1267460"/>
              </a:xfrm>
              <a:custGeom>
                <a:avLst/>
                <a:gdLst/>
                <a:ahLst/>
                <a:cxnLst/>
                <a:rect l="l" t="t" r="r" b="b"/>
                <a:pathLst>
                  <a:path w="14637004" h="1267460">
                    <a:moveTo>
                      <a:pt x="0" y="0"/>
                    </a:moveTo>
                    <a:lnTo>
                      <a:pt x="14637004" y="0"/>
                    </a:lnTo>
                    <a:lnTo>
                      <a:pt x="14637004" y="1267460"/>
                    </a:lnTo>
                    <a:lnTo>
                      <a:pt x="0" y="1267460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639993" y="1989852"/>
              <a:ext cx="10998136" cy="7572661"/>
              <a:chOff x="0" y="0"/>
              <a:chExt cx="14664182" cy="1009688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664182" cy="10096881"/>
              </a:xfrm>
              <a:custGeom>
                <a:avLst/>
                <a:gdLst/>
                <a:ahLst/>
                <a:cxnLst/>
                <a:rect l="l" t="t" r="r" b="b"/>
                <a:pathLst>
                  <a:path w="14664182" h="10096881">
                    <a:moveTo>
                      <a:pt x="16891" y="0"/>
                    </a:moveTo>
                    <a:lnTo>
                      <a:pt x="14647290" y="0"/>
                    </a:lnTo>
                    <a:cubicBezTo>
                      <a:pt x="14656690" y="0"/>
                      <a:pt x="14664182" y="7620"/>
                      <a:pt x="14664182" y="16891"/>
                    </a:cubicBezTo>
                    <a:lnTo>
                      <a:pt x="14664182" y="10079990"/>
                    </a:lnTo>
                    <a:cubicBezTo>
                      <a:pt x="14664182" y="10089388"/>
                      <a:pt x="14656563" y="10096881"/>
                      <a:pt x="14647290" y="10096881"/>
                    </a:cubicBezTo>
                    <a:lnTo>
                      <a:pt x="16891" y="10096881"/>
                    </a:lnTo>
                    <a:cubicBezTo>
                      <a:pt x="7493" y="10096881"/>
                      <a:pt x="0" y="10089261"/>
                      <a:pt x="0" y="10079990"/>
                    </a:cubicBezTo>
                    <a:lnTo>
                      <a:pt x="0" y="16891"/>
                    </a:lnTo>
                    <a:cubicBezTo>
                      <a:pt x="0" y="7620"/>
                      <a:pt x="7620" y="0"/>
                      <a:pt x="16891" y="0"/>
                    </a:cubicBezTo>
                    <a:moveTo>
                      <a:pt x="16891" y="33909"/>
                    </a:moveTo>
                    <a:lnTo>
                      <a:pt x="16891" y="16891"/>
                    </a:lnTo>
                    <a:lnTo>
                      <a:pt x="33909" y="16891"/>
                    </a:lnTo>
                    <a:lnTo>
                      <a:pt x="33909" y="10079990"/>
                    </a:lnTo>
                    <a:lnTo>
                      <a:pt x="16891" y="10079990"/>
                    </a:lnTo>
                    <a:lnTo>
                      <a:pt x="16891" y="10063099"/>
                    </a:lnTo>
                    <a:lnTo>
                      <a:pt x="14647290" y="10063099"/>
                    </a:lnTo>
                    <a:lnTo>
                      <a:pt x="14647290" y="10079990"/>
                    </a:lnTo>
                    <a:lnTo>
                      <a:pt x="14630400" y="10079990"/>
                    </a:lnTo>
                    <a:lnTo>
                      <a:pt x="14630400" y="16891"/>
                    </a:lnTo>
                    <a:lnTo>
                      <a:pt x="14647290" y="16891"/>
                    </a:lnTo>
                    <a:lnTo>
                      <a:pt x="14647290" y="33909"/>
                    </a:lnTo>
                    <a:lnTo>
                      <a:pt x="16891" y="339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693746" y="2723347"/>
              <a:ext cx="2890693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2"/>
                </a:lnSpc>
              </a:pPr>
              <a:r>
                <a:rPr lang="en-US" sz="4400" b="1" dirty="0" err="1">
                  <a:solidFill>
                    <a:srgbClr val="4BACC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mo Bold"/>
                  <a:sym typeface="Arimo Bold"/>
                </a:rPr>
                <a:t>ShiftMate</a:t>
              </a:r>
              <a:endParaRPr lang="en-US" sz="4400" b="1" dirty="0">
                <a:solidFill>
                  <a:srgbClr val="4BACC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734800" y="2284256"/>
              <a:ext cx="2438400" cy="48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1800" spc="10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로그인</a:t>
              </a:r>
              <a:r>
                <a:rPr lang="en-US" sz="1800" spc="10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          </a:t>
              </a:r>
              <a:r>
                <a:rPr lang="en-US" sz="1800" spc="10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Hind Vadodara"/>
                  <a:sym typeface="Hind Vadodara"/>
                </a:rPr>
                <a:t>회원가입</a:t>
              </a:r>
              <a:endParaRPr lang="en-US" sz="1800" spc="1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18128" y="4621962"/>
              <a:ext cx="2968151" cy="625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간편한</a:t>
              </a:r>
              <a:r>
                <a:rPr lang="en-US" sz="2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근무일정관리</a:t>
              </a:r>
              <a:endPara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ShiftMate</a:t>
              </a:r>
              <a:endParaRPr lang="en-US" sz="2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2" name="Freeform 12" descr="플립 달력 단색으로 채워진"/>
            <p:cNvSpPr/>
            <p:nvPr/>
          </p:nvSpPr>
          <p:spPr>
            <a:xfrm>
              <a:off x="7210280" y="4415000"/>
              <a:ext cx="988010" cy="935681"/>
            </a:xfrm>
            <a:custGeom>
              <a:avLst/>
              <a:gdLst/>
              <a:ahLst/>
              <a:cxnLst/>
              <a:rect l="l" t="t" r="r" b="b"/>
              <a:pathLst>
                <a:path w="988010" h="935681">
                  <a:moveTo>
                    <a:pt x="0" y="0"/>
                  </a:moveTo>
                  <a:lnTo>
                    <a:pt x="988010" y="0"/>
                  </a:lnTo>
                  <a:lnTo>
                    <a:pt x="988010" y="935681"/>
                  </a:lnTo>
                  <a:lnTo>
                    <a:pt x="0" y="935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796" b="-2796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6030199" y="5916666"/>
              <a:ext cx="1790700" cy="1764819"/>
              <a:chOff x="0" y="0"/>
              <a:chExt cx="2387600" cy="23530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생성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243742" y="5916666"/>
              <a:ext cx="1790700" cy="1764819"/>
              <a:chOff x="0" y="0"/>
              <a:chExt cx="2387600" cy="23530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작성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7285" y="5916666"/>
              <a:ext cx="1790700" cy="1764819"/>
              <a:chOff x="0" y="0"/>
              <a:chExt cx="2387600" cy="23530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5400" y="25400"/>
                <a:ext cx="2336800" cy="2302256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2302256">
                    <a:moveTo>
                      <a:pt x="0" y="383667"/>
                    </a:moveTo>
                    <a:cubicBezTo>
                      <a:pt x="0" y="171831"/>
                      <a:pt x="171831" y="0"/>
                      <a:pt x="383794" y="0"/>
                    </a:cubicBezTo>
                    <a:lnTo>
                      <a:pt x="1953006" y="0"/>
                    </a:lnTo>
                    <a:cubicBezTo>
                      <a:pt x="2164969" y="0"/>
                      <a:pt x="2336800" y="171831"/>
                      <a:pt x="2336800" y="383667"/>
                    </a:cubicBezTo>
                    <a:lnTo>
                      <a:pt x="2336800" y="1918589"/>
                    </a:lnTo>
                    <a:cubicBezTo>
                      <a:pt x="2336800" y="2130552"/>
                      <a:pt x="2164969" y="2302256"/>
                      <a:pt x="1953006" y="2302256"/>
                    </a:cubicBezTo>
                    <a:lnTo>
                      <a:pt x="383794" y="2302256"/>
                    </a:lnTo>
                    <a:cubicBezTo>
                      <a:pt x="171831" y="2302256"/>
                      <a:pt x="0" y="2130552"/>
                      <a:pt x="0" y="1918589"/>
                    </a:cubicBezTo>
                    <a:close/>
                  </a:path>
                </a:pathLst>
              </a:custGeom>
              <a:solidFill>
                <a:srgbClr val="93CDDD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2387600" cy="2353056"/>
              </a:xfrm>
              <a:custGeom>
                <a:avLst/>
                <a:gdLst/>
                <a:ahLst/>
                <a:cxnLst/>
                <a:rect l="l" t="t" r="r" b="b"/>
                <a:pathLst>
                  <a:path w="2387600" h="2353056">
                    <a:moveTo>
                      <a:pt x="0" y="409067"/>
                    </a:moveTo>
                    <a:cubicBezTo>
                      <a:pt x="0" y="183134"/>
                      <a:pt x="183261" y="0"/>
                      <a:pt x="409194" y="0"/>
                    </a:cubicBez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lnTo>
                      <a:pt x="1978406" y="25400"/>
                    </a:lnTo>
                    <a:lnTo>
                      <a:pt x="1978406" y="0"/>
                    </a:lnTo>
                    <a:cubicBezTo>
                      <a:pt x="2204339" y="0"/>
                      <a:pt x="2387600" y="183134"/>
                      <a:pt x="2387600" y="409067"/>
                    </a:cubicBezTo>
                    <a:lnTo>
                      <a:pt x="2387600" y="1943989"/>
                    </a:lnTo>
                    <a:lnTo>
                      <a:pt x="2362200" y="1943989"/>
                    </a:lnTo>
                    <a:lnTo>
                      <a:pt x="2387600" y="1943989"/>
                    </a:lnTo>
                    <a:cubicBezTo>
                      <a:pt x="2387600" y="2169922"/>
                      <a:pt x="2204339" y="2353056"/>
                      <a:pt x="1978406" y="2353056"/>
                    </a:cubicBezTo>
                    <a:lnTo>
                      <a:pt x="1978406" y="2327656"/>
                    </a:lnTo>
                    <a:lnTo>
                      <a:pt x="1978406" y="2353056"/>
                    </a:lnTo>
                    <a:lnTo>
                      <a:pt x="409194" y="2353056"/>
                    </a:lnTo>
                    <a:lnTo>
                      <a:pt x="409194" y="2327656"/>
                    </a:lnTo>
                    <a:lnTo>
                      <a:pt x="409194" y="2353056"/>
                    </a:lnTo>
                    <a:cubicBezTo>
                      <a:pt x="183261" y="2353056"/>
                      <a:pt x="0" y="2169922"/>
                      <a:pt x="0" y="1943989"/>
                    </a:cubicBezTo>
                    <a:lnTo>
                      <a:pt x="0" y="409067"/>
                    </a:lnTo>
                    <a:lnTo>
                      <a:pt x="25400" y="409067"/>
                    </a:lnTo>
                    <a:lnTo>
                      <a:pt x="0" y="409067"/>
                    </a:lnTo>
                    <a:moveTo>
                      <a:pt x="50800" y="409067"/>
                    </a:moveTo>
                    <a:lnTo>
                      <a:pt x="50800" y="1943989"/>
                    </a:lnTo>
                    <a:lnTo>
                      <a:pt x="25400" y="1943989"/>
                    </a:lnTo>
                    <a:lnTo>
                      <a:pt x="50800" y="1943989"/>
                    </a:lnTo>
                    <a:cubicBezTo>
                      <a:pt x="50800" y="2141855"/>
                      <a:pt x="211328" y="2302256"/>
                      <a:pt x="409194" y="2302256"/>
                    </a:cubicBezTo>
                    <a:lnTo>
                      <a:pt x="1978406" y="2302256"/>
                    </a:lnTo>
                    <a:cubicBezTo>
                      <a:pt x="2176399" y="2302256"/>
                      <a:pt x="2336800" y="2141855"/>
                      <a:pt x="2336800" y="1943989"/>
                    </a:cubicBezTo>
                    <a:lnTo>
                      <a:pt x="2336800" y="409067"/>
                    </a:lnTo>
                    <a:lnTo>
                      <a:pt x="2362200" y="409067"/>
                    </a:lnTo>
                    <a:lnTo>
                      <a:pt x="2336800" y="409067"/>
                    </a:lnTo>
                    <a:cubicBezTo>
                      <a:pt x="2336800" y="211201"/>
                      <a:pt x="2176272" y="50800"/>
                      <a:pt x="1978406" y="50800"/>
                    </a:cubicBezTo>
                    <a:lnTo>
                      <a:pt x="409194" y="50800"/>
                    </a:lnTo>
                    <a:lnTo>
                      <a:pt x="409194" y="25400"/>
                    </a:lnTo>
                    <a:lnTo>
                      <a:pt x="409194" y="50800"/>
                    </a:lnTo>
                    <a:cubicBezTo>
                      <a:pt x="211328" y="50800"/>
                      <a:pt x="50800" y="211201"/>
                      <a:pt x="50800" y="409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9525"/>
                <a:ext cx="2387600" cy="23626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근무표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sz="2000" b="1" dirty="0" err="1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mo Bold"/>
                    <a:sym typeface="Arimo Bold"/>
                  </a:rPr>
                  <a:t>조회</a:t>
                </a:r>
                <a:endParaRPr lang="en-US" sz="20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endParaRPr>
              </a:p>
            </p:txBody>
          </p:sp>
        </p:grp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id="{CF46710C-57B7-5CF8-2128-35EDBA4B1AE3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홈화면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644932" y="2389609"/>
            <a:ext cx="10998136" cy="7572661"/>
          </a:xfrm>
          <a:custGeom>
            <a:avLst/>
            <a:gdLst/>
            <a:ahLst/>
            <a:cxnLst/>
            <a:rect l="l" t="t" r="r" b="b"/>
            <a:pathLst>
              <a:path w="14664182" h="10096881">
                <a:moveTo>
                  <a:pt x="16891" y="0"/>
                </a:moveTo>
                <a:lnTo>
                  <a:pt x="14647290" y="0"/>
                </a:lnTo>
                <a:cubicBezTo>
                  <a:pt x="14656690" y="0"/>
                  <a:pt x="14664182" y="7620"/>
                  <a:pt x="14664182" y="16891"/>
                </a:cubicBezTo>
                <a:lnTo>
                  <a:pt x="14664182" y="10079990"/>
                </a:lnTo>
                <a:cubicBezTo>
                  <a:pt x="14664182" y="10089388"/>
                  <a:pt x="14656563" y="10096881"/>
                  <a:pt x="14647290" y="10096881"/>
                </a:cubicBezTo>
                <a:lnTo>
                  <a:pt x="16891" y="10096881"/>
                </a:lnTo>
                <a:cubicBezTo>
                  <a:pt x="7493" y="10096881"/>
                  <a:pt x="0" y="10089261"/>
                  <a:pt x="0" y="10079990"/>
                </a:cubicBezTo>
                <a:lnTo>
                  <a:pt x="0" y="16891"/>
                </a:lnTo>
                <a:cubicBezTo>
                  <a:pt x="0" y="7620"/>
                  <a:pt x="7620" y="0"/>
                  <a:pt x="16891" y="0"/>
                </a:cubicBezTo>
                <a:moveTo>
                  <a:pt x="16891" y="33909"/>
                </a:moveTo>
                <a:lnTo>
                  <a:pt x="16891" y="16891"/>
                </a:lnTo>
                <a:lnTo>
                  <a:pt x="33909" y="16891"/>
                </a:lnTo>
                <a:lnTo>
                  <a:pt x="33909" y="10079990"/>
                </a:lnTo>
                <a:lnTo>
                  <a:pt x="16891" y="10079990"/>
                </a:lnTo>
                <a:lnTo>
                  <a:pt x="16891" y="10063099"/>
                </a:lnTo>
                <a:lnTo>
                  <a:pt x="14647290" y="10063099"/>
                </a:lnTo>
                <a:lnTo>
                  <a:pt x="14647290" y="10079990"/>
                </a:lnTo>
                <a:lnTo>
                  <a:pt x="14630400" y="10079990"/>
                </a:lnTo>
                <a:lnTo>
                  <a:pt x="14630400" y="16891"/>
                </a:lnTo>
                <a:lnTo>
                  <a:pt x="14647290" y="16891"/>
                </a:lnTo>
                <a:lnTo>
                  <a:pt x="14647290" y="33909"/>
                </a:lnTo>
                <a:lnTo>
                  <a:pt x="16891" y="33909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27D41B0-A0EF-49D3-F166-38772B353456}"/>
              </a:ext>
            </a:extLst>
          </p:cNvPr>
          <p:cNvGrpSpPr/>
          <p:nvPr/>
        </p:nvGrpSpPr>
        <p:grpSpPr>
          <a:xfrm>
            <a:off x="3687937" y="2419068"/>
            <a:ext cx="10912126" cy="1902238"/>
            <a:chOff x="3687937" y="2419068"/>
            <a:chExt cx="10912126" cy="1902238"/>
          </a:xfrm>
        </p:grpSpPr>
        <p:sp>
          <p:nvSpPr>
            <p:cNvPr id="5" name="Freeform 5"/>
            <p:cNvSpPr/>
            <p:nvPr/>
          </p:nvSpPr>
          <p:spPr>
            <a:xfrm>
              <a:off x="3700605" y="2431736"/>
              <a:ext cx="10886790" cy="1876901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solidFill>
              <a:srgbClr val="DBEF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3687937" y="2419068"/>
              <a:ext cx="10912126" cy="1902238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DBEF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71895" y="2705060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17786" y="3339259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생성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186" y="3400354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rPr>
              <a:t>조회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"/>
              <a:sym typeface="Arimo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47701"/>
              </p:ext>
            </p:extLst>
          </p:nvPr>
        </p:nvGraphicFramePr>
        <p:xfrm>
          <a:off x="5559624" y="5630840"/>
          <a:ext cx="6311900" cy="35560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29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5523544" y="4885598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6414" y="4876745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6799" y="4885598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3022" y="488389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19245" y="4860495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4935" y="4844479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6022" y="4844479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607CEE-6E22-9093-C4E7-5DA8A07D9C40}"/>
              </a:ext>
            </a:extLst>
          </p:cNvPr>
          <p:cNvGrpSpPr/>
          <p:nvPr/>
        </p:nvGrpSpPr>
        <p:grpSpPr>
          <a:xfrm>
            <a:off x="13610400" y="9309230"/>
            <a:ext cx="710851" cy="384809"/>
            <a:chOff x="13610400" y="9309230"/>
            <a:chExt cx="710851" cy="384809"/>
          </a:xfrm>
        </p:grpSpPr>
        <p:sp>
          <p:nvSpPr>
            <p:cNvPr id="19" name="Freeform 19"/>
            <p:cNvSpPr/>
            <p:nvPr/>
          </p:nvSpPr>
          <p:spPr>
            <a:xfrm>
              <a:off x="13611543" y="9323517"/>
              <a:ext cx="708565" cy="369379"/>
            </a:xfrm>
            <a:custGeom>
              <a:avLst/>
              <a:gdLst/>
              <a:ahLst/>
              <a:cxnLst/>
              <a:rect l="l" t="t" r="r" b="b"/>
              <a:pathLst>
                <a:path w="944753" h="492506">
                  <a:moveTo>
                    <a:pt x="0" y="0"/>
                  </a:moveTo>
                  <a:lnTo>
                    <a:pt x="944753" y="0"/>
                  </a:lnTo>
                  <a:lnTo>
                    <a:pt x="944753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10400" y="9322374"/>
              <a:ext cx="710851" cy="371665"/>
            </a:xfrm>
            <a:custGeom>
              <a:avLst/>
              <a:gdLst/>
              <a:ahLst/>
              <a:cxnLst/>
              <a:rect l="l" t="t" r="r" b="b"/>
              <a:pathLst>
                <a:path w="947801" h="495554">
                  <a:moveTo>
                    <a:pt x="1524" y="0"/>
                  </a:moveTo>
                  <a:lnTo>
                    <a:pt x="946277" y="0"/>
                  </a:lnTo>
                  <a:cubicBezTo>
                    <a:pt x="947166" y="0"/>
                    <a:pt x="947801" y="762"/>
                    <a:pt x="947801" y="1524"/>
                  </a:cubicBezTo>
                  <a:lnTo>
                    <a:pt x="947801" y="494030"/>
                  </a:lnTo>
                  <a:cubicBezTo>
                    <a:pt x="947801" y="494919"/>
                    <a:pt x="947039" y="495554"/>
                    <a:pt x="946277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946277" y="492506"/>
                  </a:lnTo>
                  <a:lnTo>
                    <a:pt x="946277" y="494030"/>
                  </a:lnTo>
                  <a:lnTo>
                    <a:pt x="944753" y="494030"/>
                  </a:lnTo>
                  <a:lnTo>
                    <a:pt x="944753" y="1524"/>
                  </a:lnTo>
                  <a:lnTo>
                    <a:pt x="946277" y="1524"/>
                  </a:lnTo>
                  <a:lnTo>
                    <a:pt x="946277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611543" y="9309230"/>
              <a:ext cx="708603" cy="38361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저장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418158" y="5406245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18159" y="582298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8158" y="666570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18158" y="623973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18158" y="710581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18158" y="755438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18158" y="801612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25826" y="8443055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19651" y="888840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3" name="Freeform 33"/>
          <p:cNvSpPr/>
          <p:nvPr/>
        </p:nvSpPr>
        <p:spPr>
          <a:xfrm>
            <a:off x="5659639" y="4553550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48D5FE6-8086-89CB-309C-28507420AA86}"/>
              </a:ext>
            </a:extLst>
          </p:cNvPr>
          <p:cNvGrpSpPr/>
          <p:nvPr/>
        </p:nvGrpSpPr>
        <p:grpSpPr>
          <a:xfrm>
            <a:off x="6750855" y="4617114"/>
            <a:ext cx="179736" cy="101536"/>
            <a:chOff x="6750855" y="4617114"/>
            <a:chExt cx="179736" cy="101536"/>
          </a:xfrm>
        </p:grpSpPr>
        <p:sp>
          <p:nvSpPr>
            <p:cNvPr id="35" name="Freeform 35"/>
            <p:cNvSpPr/>
            <p:nvPr/>
          </p:nvSpPr>
          <p:spPr>
            <a:xfrm rot="10800000">
              <a:off x="6764571" y="4629782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 rot="10800000">
              <a:off x="6750855" y="4617114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Freeform 38"/>
          <p:cNvSpPr/>
          <p:nvPr/>
        </p:nvSpPr>
        <p:spPr>
          <a:xfrm>
            <a:off x="7915330" y="4569497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709E4D6-0E12-5057-6AAC-4E8220C938B3}"/>
              </a:ext>
            </a:extLst>
          </p:cNvPr>
          <p:cNvGrpSpPr/>
          <p:nvPr/>
        </p:nvGrpSpPr>
        <p:grpSpPr>
          <a:xfrm>
            <a:off x="9006546" y="4633061"/>
            <a:ext cx="179736" cy="101536"/>
            <a:chOff x="9006546" y="4633061"/>
            <a:chExt cx="179736" cy="101536"/>
          </a:xfrm>
        </p:grpSpPr>
        <p:sp>
          <p:nvSpPr>
            <p:cNvPr id="40" name="Freeform 40"/>
            <p:cNvSpPr/>
            <p:nvPr/>
          </p:nvSpPr>
          <p:spPr>
            <a:xfrm rot="10800000">
              <a:off x="9020262" y="464572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Freeform 41"/>
            <p:cNvSpPr/>
            <p:nvPr/>
          </p:nvSpPr>
          <p:spPr>
            <a:xfrm rot="10800000">
              <a:off x="9006546" y="4633061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10166117" y="4569497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4F1444C-1896-9B65-C44A-07E2D737CE85}"/>
              </a:ext>
            </a:extLst>
          </p:cNvPr>
          <p:cNvGrpSpPr/>
          <p:nvPr/>
        </p:nvGrpSpPr>
        <p:grpSpPr>
          <a:xfrm>
            <a:off x="11257333" y="4633061"/>
            <a:ext cx="179736" cy="101536"/>
            <a:chOff x="11257333" y="4633061"/>
            <a:chExt cx="179736" cy="101536"/>
          </a:xfrm>
        </p:grpSpPr>
        <p:sp>
          <p:nvSpPr>
            <p:cNvPr id="45" name="Freeform 45"/>
            <p:cNvSpPr/>
            <p:nvPr/>
          </p:nvSpPr>
          <p:spPr>
            <a:xfrm rot="10800000">
              <a:off x="11271049" y="464572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46"/>
            <p:cNvSpPr/>
            <p:nvPr/>
          </p:nvSpPr>
          <p:spPr>
            <a:xfrm rot="10800000">
              <a:off x="11257333" y="4633061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90D9AF4-75D7-4644-FA60-5BAB1FBA1206}"/>
              </a:ext>
            </a:extLst>
          </p:cNvPr>
          <p:cNvGrpSpPr/>
          <p:nvPr/>
        </p:nvGrpSpPr>
        <p:grpSpPr>
          <a:xfrm>
            <a:off x="12385934" y="5819037"/>
            <a:ext cx="1726215" cy="383666"/>
            <a:chOff x="12385934" y="5819037"/>
            <a:chExt cx="1726215" cy="383666"/>
          </a:xfrm>
        </p:grpSpPr>
        <p:sp>
          <p:nvSpPr>
            <p:cNvPr id="48" name="Freeform 48"/>
            <p:cNvSpPr/>
            <p:nvPr/>
          </p:nvSpPr>
          <p:spPr>
            <a:xfrm>
              <a:off x="12385934" y="5833324"/>
              <a:ext cx="1726215" cy="369379"/>
            </a:xfrm>
            <a:custGeom>
              <a:avLst/>
              <a:gdLst/>
              <a:ahLst/>
              <a:cxnLst/>
              <a:rect l="l" t="t" r="r" b="b"/>
              <a:pathLst>
                <a:path w="2301621" h="492506">
                  <a:moveTo>
                    <a:pt x="0" y="0"/>
                  </a:moveTo>
                  <a:lnTo>
                    <a:pt x="2301621" y="0"/>
                  </a:lnTo>
                  <a:lnTo>
                    <a:pt x="2301621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385934" y="5819037"/>
              <a:ext cx="1726190" cy="383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근무자</a:t>
              </a:r>
              <a:r>
                <a:rPr lang="en-US" sz="16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"/>
                  <a:sym typeface="Arimo"/>
                </a:rPr>
                <a:t>추가</a:t>
              </a:r>
              <a:endParaRPr 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"/>
                <a:sym typeface="Arimo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763199" y="4591581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근무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시작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020296" y="4599819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근무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종료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256491" y="4599270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시간</a:t>
            </a: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399" spc="13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단위</a:t>
            </a:r>
            <a:endParaRPr lang="en-US" sz="1399" spc="13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01A0D35-3D0B-93F0-93F4-651290A0BFBA}"/>
              </a:ext>
            </a:extLst>
          </p:cNvPr>
          <p:cNvGrpSpPr/>
          <p:nvPr/>
        </p:nvGrpSpPr>
        <p:grpSpPr>
          <a:xfrm>
            <a:off x="12664992" y="4714193"/>
            <a:ext cx="1036320" cy="384809"/>
            <a:chOff x="12664992" y="4714193"/>
            <a:chExt cx="1036320" cy="384809"/>
          </a:xfrm>
        </p:grpSpPr>
        <p:sp>
          <p:nvSpPr>
            <p:cNvPr id="54" name="Freeform 54"/>
            <p:cNvSpPr/>
            <p:nvPr/>
          </p:nvSpPr>
          <p:spPr>
            <a:xfrm>
              <a:off x="12666135" y="4728480"/>
              <a:ext cx="1034034" cy="369379"/>
            </a:xfrm>
            <a:custGeom>
              <a:avLst/>
              <a:gdLst/>
              <a:ahLst/>
              <a:cxnLst/>
              <a:rect l="l" t="t" r="r" b="b"/>
              <a:pathLst>
                <a:path w="1378712" h="492506">
                  <a:moveTo>
                    <a:pt x="0" y="0"/>
                  </a:moveTo>
                  <a:lnTo>
                    <a:pt x="1378712" y="0"/>
                  </a:lnTo>
                  <a:lnTo>
                    <a:pt x="1378712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>
              <a:off x="12664992" y="4727337"/>
              <a:ext cx="1036320" cy="371665"/>
            </a:xfrm>
            <a:custGeom>
              <a:avLst/>
              <a:gdLst/>
              <a:ahLst/>
              <a:cxnLst/>
              <a:rect l="l" t="t" r="r" b="b"/>
              <a:pathLst>
                <a:path w="1381760" h="495554">
                  <a:moveTo>
                    <a:pt x="1524" y="0"/>
                  </a:moveTo>
                  <a:lnTo>
                    <a:pt x="1380236" y="0"/>
                  </a:lnTo>
                  <a:cubicBezTo>
                    <a:pt x="1381125" y="0"/>
                    <a:pt x="1381760" y="762"/>
                    <a:pt x="1381760" y="1524"/>
                  </a:cubicBezTo>
                  <a:lnTo>
                    <a:pt x="1381760" y="494030"/>
                  </a:lnTo>
                  <a:cubicBezTo>
                    <a:pt x="1381760" y="494919"/>
                    <a:pt x="1380998" y="495554"/>
                    <a:pt x="1380236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1380236" y="492506"/>
                  </a:lnTo>
                  <a:lnTo>
                    <a:pt x="1380236" y="494030"/>
                  </a:lnTo>
                  <a:lnTo>
                    <a:pt x="1378712" y="494030"/>
                  </a:lnTo>
                  <a:lnTo>
                    <a:pt x="1378712" y="1524"/>
                  </a:lnTo>
                  <a:lnTo>
                    <a:pt x="1380236" y="1524"/>
                  </a:lnTo>
                  <a:lnTo>
                    <a:pt x="138023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2666135" y="4714193"/>
              <a:ext cx="1034018" cy="38361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초기화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57" name="Freeform 57" descr="돋보기 단색으로 채워진"/>
          <p:cNvSpPr/>
          <p:nvPr/>
        </p:nvSpPr>
        <p:spPr>
          <a:xfrm>
            <a:off x="13761373" y="5912292"/>
            <a:ext cx="236811" cy="236811"/>
          </a:xfrm>
          <a:custGeom>
            <a:avLst/>
            <a:gdLst/>
            <a:ahLst/>
            <a:cxnLst/>
            <a:rect l="l" t="t" r="r" b="b"/>
            <a:pathLst>
              <a:path w="236811" h="236811">
                <a:moveTo>
                  <a:pt x="0" y="0"/>
                </a:moveTo>
                <a:lnTo>
                  <a:pt x="236811" y="0"/>
                </a:lnTo>
                <a:lnTo>
                  <a:pt x="236811" y="236811"/>
                </a:lnTo>
                <a:lnTo>
                  <a:pt x="0" y="23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59"/>
          <p:cNvSpPr/>
          <p:nvPr/>
        </p:nvSpPr>
        <p:spPr>
          <a:xfrm>
            <a:off x="10216701" y="9365259"/>
            <a:ext cx="1409700" cy="3048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0" y="0"/>
                </a:moveTo>
                <a:lnTo>
                  <a:pt x="1879600" y="0"/>
                </a:lnTo>
                <a:lnTo>
                  <a:pt x="18796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DBEEF4"/>
          </a:solid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036B566-EB2F-BDC1-9064-486F823F141A}"/>
              </a:ext>
            </a:extLst>
          </p:cNvPr>
          <p:cNvGrpSpPr/>
          <p:nvPr/>
        </p:nvGrpSpPr>
        <p:grpSpPr>
          <a:xfrm>
            <a:off x="11307917" y="9428823"/>
            <a:ext cx="179736" cy="101536"/>
            <a:chOff x="11307917" y="9428823"/>
            <a:chExt cx="179736" cy="101536"/>
          </a:xfrm>
        </p:grpSpPr>
        <p:sp>
          <p:nvSpPr>
            <p:cNvPr id="61" name="Freeform 61"/>
            <p:cNvSpPr/>
            <p:nvPr/>
          </p:nvSpPr>
          <p:spPr>
            <a:xfrm rot="10800000">
              <a:off x="11321633" y="9441491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Freeform 62"/>
            <p:cNvSpPr/>
            <p:nvPr/>
          </p:nvSpPr>
          <p:spPr>
            <a:xfrm rot="10800000">
              <a:off x="11307917" y="9428823"/>
              <a:ext cx="179736" cy="101536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0320261" y="9403290"/>
            <a:ext cx="1171773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13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24/10/21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191288" y="9406679"/>
            <a:ext cx="1171773" cy="24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작성</a:t>
            </a:r>
            <a:r>
              <a:rPr lang="en-US" sz="1600" spc="14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 </a:t>
            </a:r>
            <a:r>
              <a:rPr lang="en-US" sz="1600" spc="14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T Rounds Condensed"/>
                <a:sym typeface="TT Rounds Condensed"/>
              </a:rPr>
              <a:t>기한</a:t>
            </a:r>
            <a:endParaRPr lang="en-US" sz="1600" spc="1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T Rounds Condensed"/>
              <a:sym typeface="TT Rounds Condense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  <p:graphicFrame>
        <p:nvGraphicFramePr>
          <p:cNvPr id="66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43049"/>
              </p:ext>
            </p:extLst>
          </p:nvPr>
        </p:nvGraphicFramePr>
        <p:xfrm>
          <a:off x="12410829" y="6308645"/>
          <a:ext cx="1676400" cy="169672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543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김OO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박OO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심OO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defRPr/>
                      </a:pPr>
                      <a:r>
                        <a:rPr lang="en-US" sz="1600" spc="14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T Rounds Condensed"/>
                          <a:sym typeface="TT Rounds Condensed"/>
                        </a:rPr>
                        <a:t>이OO</a:t>
                      </a: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" name="Freeform 67" descr="닫기 단색으로 채워진"/>
          <p:cNvSpPr/>
          <p:nvPr/>
        </p:nvSpPr>
        <p:spPr>
          <a:xfrm>
            <a:off x="13754533" y="6367448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Freeform 68" descr="닫기 단색으로 채워진"/>
          <p:cNvSpPr/>
          <p:nvPr/>
        </p:nvSpPr>
        <p:spPr>
          <a:xfrm>
            <a:off x="13754533" y="6772646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Freeform 69" descr="닫기 단색으로 채워진"/>
          <p:cNvSpPr/>
          <p:nvPr/>
        </p:nvSpPr>
        <p:spPr>
          <a:xfrm>
            <a:off x="13754533" y="7177844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Freeform 70" descr="닫기 단색으로 채워진"/>
          <p:cNvSpPr/>
          <p:nvPr/>
        </p:nvSpPr>
        <p:spPr>
          <a:xfrm>
            <a:off x="13754533" y="7583042"/>
            <a:ext cx="264168" cy="264168"/>
          </a:xfrm>
          <a:custGeom>
            <a:avLst/>
            <a:gdLst/>
            <a:ahLst/>
            <a:cxnLst/>
            <a:rect l="l" t="t" r="r" b="b"/>
            <a:pathLst>
              <a:path w="264168" h="264168">
                <a:moveTo>
                  <a:pt x="0" y="0"/>
                </a:moveTo>
                <a:lnTo>
                  <a:pt x="264168" y="0"/>
                </a:lnTo>
                <a:lnTo>
                  <a:pt x="264168" y="264168"/>
                </a:lnTo>
                <a:lnTo>
                  <a:pt x="0" y="2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45">
            <a:extLst>
              <a:ext uri="{FF2B5EF4-FFF2-40B4-BE49-F238E27FC236}">
                <a16:creationId xmlns:a16="http://schemas.microsoft.com/office/drawing/2014/main" id="{0D1F019A-C285-EE5D-B11B-2BC3155DEF65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근무표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생성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38288" y="2374955"/>
            <a:ext cx="10998200" cy="7572664"/>
            <a:chOff x="0" y="0"/>
            <a:chExt cx="14664267" cy="10096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64182" cy="10096881"/>
            </a:xfrm>
            <a:custGeom>
              <a:avLst/>
              <a:gdLst/>
              <a:ahLst/>
              <a:cxnLst/>
              <a:rect l="l" t="t" r="r" b="b"/>
              <a:pathLst>
                <a:path w="14664182" h="10096881">
                  <a:moveTo>
                    <a:pt x="16891" y="0"/>
                  </a:moveTo>
                  <a:lnTo>
                    <a:pt x="14647290" y="0"/>
                  </a:lnTo>
                  <a:cubicBezTo>
                    <a:pt x="14656690" y="0"/>
                    <a:pt x="14664182" y="7620"/>
                    <a:pt x="14664182" y="16891"/>
                  </a:cubicBezTo>
                  <a:lnTo>
                    <a:pt x="14664182" y="10079990"/>
                  </a:lnTo>
                  <a:cubicBezTo>
                    <a:pt x="14664182" y="10089388"/>
                    <a:pt x="14656563" y="10096881"/>
                    <a:pt x="14647290" y="10096881"/>
                  </a:cubicBezTo>
                  <a:lnTo>
                    <a:pt x="16891" y="10096881"/>
                  </a:lnTo>
                  <a:cubicBezTo>
                    <a:pt x="7493" y="10096881"/>
                    <a:pt x="0" y="10089261"/>
                    <a:pt x="0" y="100799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079990"/>
                  </a:lnTo>
                  <a:lnTo>
                    <a:pt x="16891" y="10079990"/>
                  </a:lnTo>
                  <a:lnTo>
                    <a:pt x="16891" y="10063099"/>
                  </a:lnTo>
                  <a:lnTo>
                    <a:pt x="14647290" y="10063099"/>
                  </a:lnTo>
                  <a:lnTo>
                    <a:pt x="14647290" y="10079990"/>
                  </a:lnTo>
                  <a:lnTo>
                    <a:pt x="14630400" y="10079990"/>
                  </a:lnTo>
                  <a:lnTo>
                    <a:pt x="14630400" y="16891"/>
                  </a:lnTo>
                  <a:lnTo>
                    <a:pt x="14647290" y="16891"/>
                  </a:lnTo>
                  <a:lnTo>
                    <a:pt x="146472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86200" y="2403086"/>
            <a:ext cx="10912188" cy="1902269"/>
            <a:chOff x="0" y="0"/>
            <a:chExt cx="14549584" cy="2536359"/>
          </a:xfrm>
          <a:solidFill>
            <a:srgbClr val="DBEFF4"/>
          </a:solidFill>
        </p:grpSpPr>
        <p:sp>
          <p:nvSpPr>
            <p:cNvPr id="6" name="Freeform 6"/>
            <p:cNvSpPr/>
            <p:nvPr/>
          </p:nvSpPr>
          <p:spPr>
            <a:xfrm>
              <a:off x="16891" y="16891"/>
              <a:ext cx="14515720" cy="2502535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4549501" cy="2536317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43928" y="2600278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8376" y="3357642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90776" y="3418737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55555"/>
              </p:ext>
            </p:extLst>
          </p:nvPr>
        </p:nvGraphicFramePr>
        <p:xfrm>
          <a:off x="6951757" y="6032695"/>
          <a:ext cx="6311900" cy="3555998"/>
        </p:xfrm>
        <a:graphic>
          <a:graphicData uri="http://schemas.openxmlformats.org/drawingml/2006/table">
            <a:tbl>
              <a:tblPr/>
              <a:tblGrid>
                <a:gridCol w="906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2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72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85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57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D9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57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6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6915677" y="472073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8547" y="471188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8932" y="472073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25155" y="4719034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11378" y="469563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97068" y="467961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8155" y="467961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296821" y="5229139"/>
            <a:ext cx="1409700" cy="304800"/>
            <a:chOff x="0" y="0"/>
            <a:chExt cx="18796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79600" cy="406400"/>
            </a:xfrm>
            <a:custGeom>
              <a:avLst/>
              <a:gdLst/>
              <a:ahLst/>
              <a:cxnLst/>
              <a:rect l="l" t="t" r="r" b="b"/>
              <a:pathLst>
                <a:path w="1879600" h="406400">
                  <a:moveTo>
                    <a:pt x="0" y="0"/>
                  </a:moveTo>
                  <a:lnTo>
                    <a:pt x="1879600" y="0"/>
                  </a:lnTo>
                  <a:lnTo>
                    <a:pt x="1879600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5389021" y="5292639"/>
            <a:ext cx="177800" cy="101600"/>
            <a:chOff x="0" y="0"/>
            <a:chExt cx="237067" cy="135467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203200" cy="101600"/>
            </a:xfrm>
            <a:custGeom>
              <a:avLst/>
              <a:gdLst/>
              <a:ahLst/>
              <a:cxnLst/>
              <a:rect l="l" t="t" r="r" b="b"/>
              <a:pathLst>
                <a:path w="203200" h="101600">
                  <a:moveTo>
                    <a:pt x="0" y="101600"/>
                  </a:moveTo>
                  <a:lnTo>
                    <a:pt x="101600" y="0"/>
                  </a:lnTo>
                  <a:lnTo>
                    <a:pt x="203200" y="10160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270" y="0"/>
              <a:ext cx="239649" cy="135382"/>
            </a:xfrm>
            <a:custGeom>
              <a:avLst/>
              <a:gdLst/>
              <a:ahLst/>
              <a:cxnLst/>
              <a:rect l="l" t="t" r="r" b="b"/>
              <a:pathLst>
                <a:path w="239649" h="135382">
                  <a:moveTo>
                    <a:pt x="6223" y="106553"/>
                  </a:moveTo>
                  <a:lnTo>
                    <a:pt x="107823" y="4953"/>
                  </a:lnTo>
                  <a:cubicBezTo>
                    <a:pt x="110998" y="1778"/>
                    <a:pt x="115316" y="0"/>
                    <a:pt x="119761" y="0"/>
                  </a:cubicBezTo>
                  <a:cubicBezTo>
                    <a:pt x="124206" y="0"/>
                    <a:pt x="128524" y="1778"/>
                    <a:pt x="131699" y="4953"/>
                  </a:cubicBezTo>
                  <a:lnTo>
                    <a:pt x="233299" y="106553"/>
                  </a:lnTo>
                  <a:cubicBezTo>
                    <a:pt x="238125" y="111379"/>
                    <a:pt x="239649" y="118618"/>
                    <a:pt x="236982" y="124968"/>
                  </a:cubicBezTo>
                  <a:cubicBezTo>
                    <a:pt x="234315" y="131318"/>
                    <a:pt x="228219" y="135382"/>
                    <a:pt x="221361" y="135382"/>
                  </a:cubicBezTo>
                  <a:lnTo>
                    <a:pt x="18161" y="135382"/>
                  </a:lnTo>
                  <a:cubicBezTo>
                    <a:pt x="11303" y="135382"/>
                    <a:pt x="5080" y="131318"/>
                    <a:pt x="2540" y="124968"/>
                  </a:cubicBezTo>
                  <a:cubicBezTo>
                    <a:pt x="0" y="118618"/>
                    <a:pt x="1397" y="111379"/>
                    <a:pt x="6223" y="106553"/>
                  </a:cubicBezTo>
                  <a:moveTo>
                    <a:pt x="30226" y="130556"/>
                  </a:moveTo>
                  <a:lnTo>
                    <a:pt x="18288" y="118618"/>
                  </a:lnTo>
                  <a:lnTo>
                    <a:pt x="18288" y="101600"/>
                  </a:lnTo>
                  <a:lnTo>
                    <a:pt x="221488" y="101600"/>
                  </a:lnTo>
                  <a:lnTo>
                    <a:pt x="221488" y="118491"/>
                  </a:lnTo>
                  <a:lnTo>
                    <a:pt x="209550" y="130429"/>
                  </a:lnTo>
                  <a:lnTo>
                    <a:pt x="107950" y="28829"/>
                  </a:lnTo>
                  <a:lnTo>
                    <a:pt x="119888" y="16891"/>
                  </a:lnTo>
                  <a:lnTo>
                    <a:pt x="131826" y="28829"/>
                  </a:lnTo>
                  <a:lnTo>
                    <a:pt x="30226" y="130429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284121" y="5521239"/>
            <a:ext cx="1435100" cy="330200"/>
            <a:chOff x="0" y="0"/>
            <a:chExt cx="1913467" cy="4402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1순위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284121" y="5826039"/>
            <a:ext cx="1435100" cy="330200"/>
            <a:chOff x="0" y="0"/>
            <a:chExt cx="1913467" cy="440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2순위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284121" y="6130839"/>
            <a:ext cx="1435100" cy="330200"/>
            <a:chOff x="0" y="0"/>
            <a:chExt cx="1913467" cy="4402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3순위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284121" y="6435639"/>
            <a:ext cx="1435100" cy="330200"/>
            <a:chOff x="0" y="0"/>
            <a:chExt cx="1913467" cy="44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13382" cy="440309"/>
            </a:xfrm>
            <a:custGeom>
              <a:avLst/>
              <a:gdLst/>
              <a:ahLst/>
              <a:cxnLst/>
              <a:rect l="l" t="t" r="r" b="b"/>
              <a:pathLst>
                <a:path w="1913382" h="440309">
                  <a:moveTo>
                    <a:pt x="16891" y="0"/>
                  </a:moveTo>
                  <a:lnTo>
                    <a:pt x="1896491" y="0"/>
                  </a:lnTo>
                  <a:cubicBezTo>
                    <a:pt x="1905889" y="0"/>
                    <a:pt x="1913382" y="7620"/>
                    <a:pt x="1913382" y="16891"/>
                  </a:cubicBezTo>
                  <a:lnTo>
                    <a:pt x="1913382" y="423291"/>
                  </a:lnTo>
                  <a:cubicBezTo>
                    <a:pt x="1913382" y="432689"/>
                    <a:pt x="1905762" y="440182"/>
                    <a:pt x="1896491" y="440182"/>
                  </a:cubicBezTo>
                  <a:lnTo>
                    <a:pt x="16891" y="440182"/>
                  </a:lnTo>
                  <a:cubicBezTo>
                    <a:pt x="7620" y="440309"/>
                    <a:pt x="0" y="432689"/>
                    <a:pt x="0" y="423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16891" y="406400"/>
                  </a:lnTo>
                  <a:lnTo>
                    <a:pt x="1896491" y="406400"/>
                  </a:lnTo>
                  <a:lnTo>
                    <a:pt x="1896491" y="423291"/>
                  </a:lnTo>
                  <a:lnTo>
                    <a:pt x="1879600" y="423291"/>
                  </a:lnTo>
                  <a:lnTo>
                    <a:pt x="1879600" y="16891"/>
                  </a:lnTo>
                  <a:lnTo>
                    <a:pt x="1896491" y="16891"/>
                  </a:lnTo>
                  <a:lnTo>
                    <a:pt x="189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913467" cy="45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기타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706600" y="5803955"/>
            <a:ext cx="129887" cy="863600"/>
            <a:chOff x="0" y="0"/>
            <a:chExt cx="173183" cy="1151467"/>
          </a:xfrm>
        </p:grpSpPr>
        <p:sp>
          <p:nvSpPr>
            <p:cNvPr id="37" name="Freeform 37"/>
            <p:cNvSpPr/>
            <p:nvPr/>
          </p:nvSpPr>
          <p:spPr>
            <a:xfrm>
              <a:off x="16891" y="16891"/>
              <a:ext cx="139319" cy="1117600"/>
            </a:xfrm>
            <a:custGeom>
              <a:avLst/>
              <a:gdLst/>
              <a:ahLst/>
              <a:cxnLst/>
              <a:rect l="l" t="t" r="r" b="b"/>
              <a:pathLst>
                <a:path w="139319" h="1117600">
                  <a:moveTo>
                    <a:pt x="0" y="0"/>
                  </a:moveTo>
                  <a:lnTo>
                    <a:pt x="139319" y="0"/>
                  </a:lnTo>
                  <a:lnTo>
                    <a:pt x="139319" y="111760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173101" cy="1151509"/>
            </a:xfrm>
            <a:custGeom>
              <a:avLst/>
              <a:gdLst/>
              <a:ahLst/>
              <a:cxnLst/>
              <a:rect l="l" t="t" r="r" b="b"/>
              <a:pathLst>
                <a:path w="173101" h="1151509">
                  <a:moveTo>
                    <a:pt x="16891" y="0"/>
                  </a:moveTo>
                  <a:lnTo>
                    <a:pt x="156210" y="0"/>
                  </a:lnTo>
                  <a:cubicBezTo>
                    <a:pt x="165608" y="0"/>
                    <a:pt x="173101" y="7620"/>
                    <a:pt x="173101" y="16891"/>
                  </a:cubicBezTo>
                  <a:lnTo>
                    <a:pt x="173101" y="1134491"/>
                  </a:lnTo>
                  <a:cubicBezTo>
                    <a:pt x="173101" y="1143889"/>
                    <a:pt x="165481" y="1151382"/>
                    <a:pt x="156210" y="1151382"/>
                  </a:cubicBezTo>
                  <a:lnTo>
                    <a:pt x="16891" y="1151382"/>
                  </a:lnTo>
                  <a:cubicBezTo>
                    <a:pt x="7620" y="1151509"/>
                    <a:pt x="0" y="1143889"/>
                    <a:pt x="0" y="1134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34491"/>
                  </a:lnTo>
                  <a:lnTo>
                    <a:pt x="16891" y="1134491"/>
                  </a:lnTo>
                  <a:lnTo>
                    <a:pt x="16891" y="1117600"/>
                  </a:lnTo>
                  <a:lnTo>
                    <a:pt x="156210" y="1117600"/>
                  </a:lnTo>
                  <a:lnTo>
                    <a:pt x="156210" y="1134491"/>
                  </a:lnTo>
                  <a:lnTo>
                    <a:pt x="139319" y="1134491"/>
                  </a:lnTo>
                  <a:lnTo>
                    <a:pt x="139319" y="16891"/>
                  </a:lnTo>
                  <a:lnTo>
                    <a:pt x="156210" y="16891"/>
                  </a:lnTo>
                  <a:lnTo>
                    <a:pt x="15621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804899" y="9308863"/>
            <a:ext cx="708603" cy="369332"/>
            <a:chOff x="0" y="0"/>
            <a:chExt cx="944804" cy="49244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4753" cy="492506"/>
            </a:xfrm>
            <a:custGeom>
              <a:avLst/>
              <a:gdLst/>
              <a:ahLst/>
              <a:cxnLst/>
              <a:rect l="l" t="t" r="r" b="b"/>
              <a:pathLst>
                <a:path w="944753" h="492506">
                  <a:moveTo>
                    <a:pt x="0" y="0"/>
                  </a:moveTo>
                  <a:lnTo>
                    <a:pt x="944753" y="0"/>
                  </a:lnTo>
                  <a:lnTo>
                    <a:pt x="944753" y="492506"/>
                  </a:lnTo>
                  <a:lnTo>
                    <a:pt x="0" y="492506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1" name="Freeform 41"/>
            <p:cNvSpPr/>
            <p:nvPr/>
          </p:nvSpPr>
          <p:spPr>
            <a:xfrm>
              <a:off x="-1524" y="-1524"/>
              <a:ext cx="947801" cy="495554"/>
            </a:xfrm>
            <a:custGeom>
              <a:avLst/>
              <a:gdLst/>
              <a:ahLst/>
              <a:cxnLst/>
              <a:rect l="l" t="t" r="r" b="b"/>
              <a:pathLst>
                <a:path w="947801" h="495554">
                  <a:moveTo>
                    <a:pt x="1524" y="0"/>
                  </a:moveTo>
                  <a:lnTo>
                    <a:pt x="946277" y="0"/>
                  </a:lnTo>
                  <a:cubicBezTo>
                    <a:pt x="947166" y="0"/>
                    <a:pt x="947801" y="762"/>
                    <a:pt x="947801" y="1524"/>
                  </a:cubicBezTo>
                  <a:lnTo>
                    <a:pt x="947801" y="494030"/>
                  </a:lnTo>
                  <a:cubicBezTo>
                    <a:pt x="947801" y="494919"/>
                    <a:pt x="947039" y="495554"/>
                    <a:pt x="946277" y="495554"/>
                  </a:cubicBezTo>
                  <a:lnTo>
                    <a:pt x="1524" y="495554"/>
                  </a:lnTo>
                  <a:cubicBezTo>
                    <a:pt x="635" y="495554"/>
                    <a:pt x="0" y="494792"/>
                    <a:pt x="0" y="4940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494030"/>
                  </a:lnTo>
                  <a:lnTo>
                    <a:pt x="1524" y="494030"/>
                  </a:lnTo>
                  <a:lnTo>
                    <a:pt x="1524" y="492506"/>
                  </a:lnTo>
                  <a:lnTo>
                    <a:pt x="946277" y="492506"/>
                  </a:lnTo>
                  <a:lnTo>
                    <a:pt x="946277" y="494030"/>
                  </a:lnTo>
                  <a:lnTo>
                    <a:pt x="944753" y="494030"/>
                  </a:lnTo>
                  <a:lnTo>
                    <a:pt x="944753" y="1524"/>
                  </a:lnTo>
                  <a:lnTo>
                    <a:pt x="946277" y="1524"/>
                  </a:lnTo>
                  <a:lnTo>
                    <a:pt x="946277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944804" cy="51149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저장</a:t>
              </a:r>
              <a:endPara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818601" y="574569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818602" y="616243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601" y="700515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18601" y="657917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18601" y="7445263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18601" y="789382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818601" y="8355569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26269" y="8782502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20094" y="9227856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4076700" y="5679686"/>
            <a:ext cx="90396" cy="101600"/>
            <a:chOff x="0" y="0"/>
            <a:chExt cx="120528" cy="135467"/>
          </a:xfrm>
        </p:grpSpPr>
        <p:sp>
          <p:nvSpPr>
            <p:cNvPr id="53" name="Freeform 53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076700" y="5984486"/>
            <a:ext cx="90396" cy="101600"/>
            <a:chOff x="0" y="0"/>
            <a:chExt cx="120528" cy="135467"/>
          </a:xfrm>
        </p:grpSpPr>
        <p:sp>
          <p:nvSpPr>
            <p:cNvPr id="56" name="Freeform 56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558ED5"/>
            </a:solidFill>
            <a:ln>
              <a:solidFill>
                <a:srgbClr val="84C6D8"/>
              </a:solidFill>
            </a:ln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57" name="Freeform 57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solidFill>
              <a:srgbClr val="558ED5"/>
            </a:solidFill>
            <a:ln>
              <a:solidFill>
                <a:srgbClr val="84C6D8"/>
              </a:solidFill>
            </a:ln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076700" y="6289286"/>
            <a:ext cx="90396" cy="101600"/>
            <a:chOff x="0" y="0"/>
            <a:chExt cx="120528" cy="135467"/>
          </a:xfrm>
          <a:solidFill>
            <a:srgbClr val="C8E6EE"/>
          </a:solidFill>
        </p:grpSpPr>
        <p:sp>
          <p:nvSpPr>
            <p:cNvPr id="59" name="Freeform 59"/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9800943" y="4198683"/>
            <a:ext cx="4002813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2024.xx.xx ~ 2024.xx.xx</a:t>
            </a:r>
          </a:p>
        </p:txBody>
      </p:sp>
      <p:sp>
        <p:nvSpPr>
          <p:cNvPr id="62" name="TextBox 45">
            <a:extLst>
              <a:ext uri="{FF2B5EF4-FFF2-40B4-BE49-F238E27FC236}">
                <a16:creationId xmlns:a16="http://schemas.microsoft.com/office/drawing/2014/main" id="{563B7378-32C8-8B01-D8E4-5F26E011792B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 신청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63" name="Group 52">
            <a:extLst>
              <a:ext uri="{FF2B5EF4-FFF2-40B4-BE49-F238E27FC236}">
                <a16:creationId xmlns:a16="http://schemas.microsoft.com/office/drawing/2014/main" id="{9D2BD124-A208-1FBF-220B-F4BBE2ED334C}"/>
              </a:ext>
            </a:extLst>
          </p:cNvPr>
          <p:cNvGrpSpPr/>
          <p:nvPr/>
        </p:nvGrpSpPr>
        <p:grpSpPr>
          <a:xfrm>
            <a:off x="4075028" y="6308808"/>
            <a:ext cx="90396" cy="101600"/>
            <a:chOff x="0" y="0"/>
            <a:chExt cx="120528" cy="135467"/>
          </a:xfrm>
          <a:solidFill>
            <a:srgbClr val="C8E6EE"/>
          </a:solidFill>
        </p:grpSpPr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208AD272-516D-5D2E-600D-DDAE14F784FD}"/>
                </a:ext>
              </a:extLst>
            </p:cNvPr>
            <p:cNvSpPr/>
            <p:nvPr/>
          </p:nvSpPr>
          <p:spPr>
            <a:xfrm>
              <a:off x="16891" y="16891"/>
              <a:ext cx="86614" cy="101600"/>
            </a:xfrm>
            <a:custGeom>
              <a:avLst/>
              <a:gdLst/>
              <a:ahLst/>
              <a:cxnLst/>
              <a:rect l="l" t="t" r="r" b="b"/>
              <a:pathLst>
                <a:path w="86614" h="101600">
                  <a:moveTo>
                    <a:pt x="0" y="50800"/>
                  </a:moveTo>
                  <a:cubicBezTo>
                    <a:pt x="0" y="22733"/>
                    <a:pt x="19431" y="0"/>
                    <a:pt x="43307" y="0"/>
                  </a:cubicBezTo>
                  <a:cubicBezTo>
                    <a:pt x="67183" y="0"/>
                    <a:pt x="86614" y="22733"/>
                    <a:pt x="86614" y="50800"/>
                  </a:cubicBezTo>
                  <a:cubicBezTo>
                    <a:pt x="86614" y="78867"/>
                    <a:pt x="67183" y="101600"/>
                    <a:pt x="43307" y="101600"/>
                  </a:cubicBezTo>
                  <a:cubicBezTo>
                    <a:pt x="19431" y="101600"/>
                    <a:pt x="0" y="78867"/>
                    <a:pt x="0" y="50800"/>
                  </a:cubicBezTo>
                  <a:close/>
                </a:path>
              </a:pathLst>
            </a:custGeom>
            <a:grpFill/>
            <a:ln>
              <a:solidFill>
                <a:srgbClr val="C8E6EE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86D06831-DD90-3790-5784-D488A7426753}"/>
                </a:ext>
              </a:extLst>
            </p:cNvPr>
            <p:cNvSpPr/>
            <p:nvPr/>
          </p:nvSpPr>
          <p:spPr>
            <a:xfrm>
              <a:off x="0" y="0"/>
              <a:ext cx="120523" cy="135509"/>
            </a:xfrm>
            <a:custGeom>
              <a:avLst/>
              <a:gdLst/>
              <a:ahLst/>
              <a:cxnLst/>
              <a:rect l="l" t="t" r="r" b="b"/>
              <a:pathLst>
                <a:path w="120523" h="135509">
                  <a:moveTo>
                    <a:pt x="0" y="67691"/>
                  </a:moveTo>
                  <a:cubicBezTo>
                    <a:pt x="0" y="32893"/>
                    <a:pt x="24511" y="0"/>
                    <a:pt x="60325" y="0"/>
                  </a:cubicBezTo>
                  <a:lnTo>
                    <a:pt x="60325" y="16891"/>
                  </a:lnTo>
                  <a:lnTo>
                    <a:pt x="60325" y="0"/>
                  </a:lnTo>
                  <a:cubicBezTo>
                    <a:pt x="96012" y="0"/>
                    <a:pt x="120523" y="32893"/>
                    <a:pt x="120523" y="67691"/>
                  </a:cubicBezTo>
                  <a:lnTo>
                    <a:pt x="103632" y="67691"/>
                  </a:lnTo>
                  <a:lnTo>
                    <a:pt x="120523" y="67691"/>
                  </a:lnTo>
                  <a:cubicBezTo>
                    <a:pt x="120523" y="102489"/>
                    <a:pt x="96012" y="135382"/>
                    <a:pt x="60198" y="135382"/>
                  </a:cubicBezTo>
                  <a:lnTo>
                    <a:pt x="60198" y="118491"/>
                  </a:lnTo>
                  <a:lnTo>
                    <a:pt x="60198" y="135382"/>
                  </a:lnTo>
                  <a:cubicBezTo>
                    <a:pt x="24511" y="135509"/>
                    <a:pt x="0" y="102489"/>
                    <a:pt x="0" y="67691"/>
                  </a:cubicBezTo>
                  <a:lnTo>
                    <a:pt x="16891" y="67691"/>
                  </a:lnTo>
                  <a:lnTo>
                    <a:pt x="33909" y="67691"/>
                  </a:lnTo>
                  <a:lnTo>
                    <a:pt x="16891" y="67691"/>
                  </a:lnTo>
                  <a:lnTo>
                    <a:pt x="0" y="67691"/>
                  </a:lnTo>
                  <a:moveTo>
                    <a:pt x="33909" y="67691"/>
                  </a:moveTo>
                  <a:cubicBezTo>
                    <a:pt x="33909" y="77089"/>
                    <a:pt x="26289" y="84582"/>
                    <a:pt x="17018" y="84582"/>
                  </a:cubicBezTo>
                  <a:cubicBezTo>
                    <a:pt x="7747" y="84582"/>
                    <a:pt x="0" y="77089"/>
                    <a:pt x="0" y="67691"/>
                  </a:cubicBezTo>
                  <a:cubicBezTo>
                    <a:pt x="0" y="58293"/>
                    <a:pt x="7620" y="50800"/>
                    <a:pt x="16891" y="50800"/>
                  </a:cubicBezTo>
                  <a:cubicBezTo>
                    <a:pt x="26162" y="50800"/>
                    <a:pt x="33782" y="58420"/>
                    <a:pt x="33782" y="67691"/>
                  </a:cubicBezTo>
                  <a:cubicBezTo>
                    <a:pt x="33909" y="89027"/>
                    <a:pt x="48133" y="101600"/>
                    <a:pt x="60325" y="101600"/>
                  </a:cubicBezTo>
                  <a:cubicBezTo>
                    <a:pt x="72517" y="101600"/>
                    <a:pt x="86741" y="89027"/>
                    <a:pt x="86741" y="67691"/>
                  </a:cubicBezTo>
                  <a:cubicBezTo>
                    <a:pt x="86741" y="46355"/>
                    <a:pt x="72390" y="33909"/>
                    <a:pt x="60325" y="33909"/>
                  </a:cubicBezTo>
                  <a:lnTo>
                    <a:pt x="60325" y="16891"/>
                  </a:lnTo>
                  <a:lnTo>
                    <a:pt x="60325" y="33909"/>
                  </a:lnTo>
                  <a:cubicBezTo>
                    <a:pt x="48133" y="33909"/>
                    <a:pt x="33909" y="46482"/>
                    <a:pt x="33909" y="67818"/>
                  </a:cubicBezTo>
                  <a:close/>
                </a:path>
              </a:pathLst>
            </a:custGeom>
            <a:grpFill/>
            <a:ln>
              <a:solidFill>
                <a:srgbClr val="C8E6EE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1EBE067-63E3-CF82-160C-F30D4CEDC54C}"/>
              </a:ext>
            </a:extLst>
          </p:cNvPr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639994" y="2361478"/>
            <a:ext cx="10998200" cy="7572664"/>
            <a:chOff x="0" y="0"/>
            <a:chExt cx="14664267" cy="10096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64182" cy="10096881"/>
            </a:xfrm>
            <a:custGeom>
              <a:avLst/>
              <a:gdLst/>
              <a:ahLst/>
              <a:cxnLst/>
              <a:rect l="l" t="t" r="r" b="b"/>
              <a:pathLst>
                <a:path w="14664182" h="10096881">
                  <a:moveTo>
                    <a:pt x="16891" y="0"/>
                  </a:moveTo>
                  <a:lnTo>
                    <a:pt x="14647290" y="0"/>
                  </a:lnTo>
                  <a:cubicBezTo>
                    <a:pt x="14656690" y="0"/>
                    <a:pt x="14664182" y="7620"/>
                    <a:pt x="14664182" y="16891"/>
                  </a:cubicBezTo>
                  <a:lnTo>
                    <a:pt x="14664182" y="10079990"/>
                  </a:lnTo>
                  <a:cubicBezTo>
                    <a:pt x="14664182" y="10089388"/>
                    <a:pt x="14656563" y="10096881"/>
                    <a:pt x="14647290" y="10096881"/>
                  </a:cubicBezTo>
                  <a:lnTo>
                    <a:pt x="16891" y="10096881"/>
                  </a:lnTo>
                  <a:cubicBezTo>
                    <a:pt x="7493" y="10096881"/>
                    <a:pt x="0" y="10089261"/>
                    <a:pt x="0" y="100799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079990"/>
                  </a:lnTo>
                  <a:lnTo>
                    <a:pt x="16891" y="10079990"/>
                  </a:lnTo>
                  <a:lnTo>
                    <a:pt x="16891" y="10063099"/>
                  </a:lnTo>
                  <a:lnTo>
                    <a:pt x="14647290" y="10063099"/>
                  </a:lnTo>
                  <a:lnTo>
                    <a:pt x="14647290" y="10079990"/>
                  </a:lnTo>
                  <a:lnTo>
                    <a:pt x="14630400" y="10079990"/>
                  </a:lnTo>
                  <a:lnTo>
                    <a:pt x="14630400" y="16891"/>
                  </a:lnTo>
                  <a:lnTo>
                    <a:pt x="14647290" y="16891"/>
                  </a:lnTo>
                  <a:lnTo>
                    <a:pt x="146472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7906" y="2389609"/>
            <a:ext cx="10912188" cy="1902269"/>
            <a:chOff x="0" y="0"/>
            <a:chExt cx="14549584" cy="2536359"/>
          </a:xfrm>
          <a:solidFill>
            <a:srgbClr val="DBEFF4"/>
          </a:solidFill>
        </p:grpSpPr>
        <p:sp>
          <p:nvSpPr>
            <p:cNvPr id="6" name="Freeform 6"/>
            <p:cNvSpPr/>
            <p:nvPr/>
          </p:nvSpPr>
          <p:spPr>
            <a:xfrm>
              <a:off x="16891" y="16891"/>
              <a:ext cx="14515720" cy="2502535"/>
            </a:xfrm>
            <a:custGeom>
              <a:avLst/>
              <a:gdLst/>
              <a:ahLst/>
              <a:cxnLst/>
              <a:rect l="l" t="t" r="r" b="b"/>
              <a:pathLst>
                <a:path w="14515720" h="2502535">
                  <a:moveTo>
                    <a:pt x="0" y="0"/>
                  </a:moveTo>
                  <a:lnTo>
                    <a:pt x="14515720" y="0"/>
                  </a:lnTo>
                  <a:lnTo>
                    <a:pt x="14515720" y="2502535"/>
                  </a:lnTo>
                  <a:lnTo>
                    <a:pt x="0" y="250253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4549501" cy="2536317"/>
            </a:xfrm>
            <a:custGeom>
              <a:avLst/>
              <a:gdLst/>
              <a:ahLst/>
              <a:cxnLst/>
              <a:rect l="l" t="t" r="r" b="b"/>
              <a:pathLst>
                <a:path w="14549501" h="2536317">
                  <a:moveTo>
                    <a:pt x="16891" y="0"/>
                  </a:moveTo>
                  <a:lnTo>
                    <a:pt x="14532611" y="0"/>
                  </a:lnTo>
                  <a:cubicBezTo>
                    <a:pt x="14542008" y="0"/>
                    <a:pt x="14549501" y="7620"/>
                    <a:pt x="14549501" y="16891"/>
                  </a:cubicBezTo>
                  <a:lnTo>
                    <a:pt x="14549501" y="2519426"/>
                  </a:lnTo>
                  <a:cubicBezTo>
                    <a:pt x="14549501" y="2528824"/>
                    <a:pt x="14541881" y="2536317"/>
                    <a:pt x="14532611" y="2536317"/>
                  </a:cubicBezTo>
                  <a:lnTo>
                    <a:pt x="16891" y="2536317"/>
                  </a:lnTo>
                  <a:cubicBezTo>
                    <a:pt x="7493" y="2536317"/>
                    <a:pt x="0" y="2528697"/>
                    <a:pt x="0" y="2519426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519426"/>
                  </a:lnTo>
                  <a:lnTo>
                    <a:pt x="16891" y="2519426"/>
                  </a:lnTo>
                  <a:lnTo>
                    <a:pt x="16891" y="2502535"/>
                  </a:lnTo>
                  <a:lnTo>
                    <a:pt x="14532611" y="2502535"/>
                  </a:lnTo>
                  <a:lnTo>
                    <a:pt x="14532611" y="2519426"/>
                  </a:lnTo>
                  <a:lnTo>
                    <a:pt x="14515720" y="2519426"/>
                  </a:lnTo>
                  <a:lnTo>
                    <a:pt x="14515720" y="16891"/>
                  </a:lnTo>
                  <a:lnTo>
                    <a:pt x="14532611" y="16891"/>
                  </a:lnTo>
                  <a:lnTo>
                    <a:pt x="14532611" y="33909"/>
                  </a:lnTo>
                  <a:lnTo>
                    <a:pt x="16891" y="339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24675" y="2624058"/>
            <a:ext cx="62287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4400" b="1" dirty="0" err="1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mo Bold"/>
                <a:sym typeface="Arimo Bold"/>
              </a:rPr>
              <a:t>Shiftmate</a:t>
            </a:r>
            <a:endParaRPr lang="en-US" sz="4400" b="1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54592" y="3365569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신청</a:t>
            </a:r>
            <a:endParaRPr lang="en-US" sz="24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16992" y="3426664"/>
            <a:ext cx="2057400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근무표</a:t>
            </a: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조회</a:t>
            </a:r>
            <a:endParaRPr lang="en-US" sz="2400" b="1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68314"/>
              </p:ext>
            </p:extLst>
          </p:nvPr>
        </p:nvGraphicFramePr>
        <p:xfrm>
          <a:off x="6253306" y="5392025"/>
          <a:ext cx="6311900" cy="3556002"/>
        </p:xfrm>
        <a:graphic>
          <a:graphicData uri="http://schemas.openxmlformats.org/drawingml/2006/table">
            <a:tbl>
              <a:tblPr/>
              <a:tblGrid>
                <a:gridCol w="906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01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181">
                <a:tc row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1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699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94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94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94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94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</a:endParaRPr>
                    </a:p>
                  </a:txBody>
                  <a:tcPr marT="91440" marB="9144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6217226" y="432898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20096" y="432013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0481" y="4328986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6704" y="4327284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2927" y="4303883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98617" y="428786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39704" y="4287867"/>
            <a:ext cx="828387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24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508306" y="5790478"/>
            <a:ext cx="129887" cy="863600"/>
            <a:chOff x="0" y="0"/>
            <a:chExt cx="173183" cy="1151467"/>
          </a:xfrm>
        </p:grpSpPr>
        <p:sp>
          <p:nvSpPr>
            <p:cNvPr id="20" name="Freeform 20"/>
            <p:cNvSpPr/>
            <p:nvPr/>
          </p:nvSpPr>
          <p:spPr>
            <a:xfrm>
              <a:off x="16891" y="16891"/>
              <a:ext cx="139319" cy="1117600"/>
            </a:xfrm>
            <a:custGeom>
              <a:avLst/>
              <a:gdLst/>
              <a:ahLst/>
              <a:cxnLst/>
              <a:rect l="l" t="t" r="r" b="b"/>
              <a:pathLst>
                <a:path w="139319" h="1117600">
                  <a:moveTo>
                    <a:pt x="0" y="0"/>
                  </a:moveTo>
                  <a:lnTo>
                    <a:pt x="139319" y="0"/>
                  </a:lnTo>
                  <a:lnTo>
                    <a:pt x="139319" y="111760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73101" cy="1151509"/>
            </a:xfrm>
            <a:custGeom>
              <a:avLst/>
              <a:gdLst/>
              <a:ahLst/>
              <a:cxnLst/>
              <a:rect l="l" t="t" r="r" b="b"/>
              <a:pathLst>
                <a:path w="173101" h="1151509">
                  <a:moveTo>
                    <a:pt x="16891" y="0"/>
                  </a:moveTo>
                  <a:lnTo>
                    <a:pt x="156210" y="0"/>
                  </a:lnTo>
                  <a:cubicBezTo>
                    <a:pt x="165608" y="0"/>
                    <a:pt x="173101" y="7620"/>
                    <a:pt x="173101" y="16891"/>
                  </a:cubicBezTo>
                  <a:lnTo>
                    <a:pt x="173101" y="1134491"/>
                  </a:lnTo>
                  <a:cubicBezTo>
                    <a:pt x="173101" y="1143889"/>
                    <a:pt x="165481" y="1151382"/>
                    <a:pt x="156210" y="1151382"/>
                  </a:cubicBezTo>
                  <a:lnTo>
                    <a:pt x="16891" y="1151382"/>
                  </a:lnTo>
                  <a:cubicBezTo>
                    <a:pt x="7620" y="1151509"/>
                    <a:pt x="0" y="1143889"/>
                    <a:pt x="0" y="1134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34491"/>
                  </a:lnTo>
                  <a:lnTo>
                    <a:pt x="16891" y="1134491"/>
                  </a:lnTo>
                  <a:lnTo>
                    <a:pt x="16891" y="1117600"/>
                  </a:lnTo>
                  <a:lnTo>
                    <a:pt x="156210" y="1117600"/>
                  </a:lnTo>
                  <a:lnTo>
                    <a:pt x="156210" y="1134491"/>
                  </a:lnTo>
                  <a:lnTo>
                    <a:pt x="139319" y="1134491"/>
                  </a:lnTo>
                  <a:lnTo>
                    <a:pt x="139319" y="16891"/>
                  </a:lnTo>
                  <a:lnTo>
                    <a:pt x="156210" y="16891"/>
                  </a:lnTo>
                  <a:lnTo>
                    <a:pt x="15621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163630" y="5064630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3631" y="548137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3630" y="632409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13:00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63630" y="589811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63630" y="6764201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3630" y="721276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63630" y="7674507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1298" y="8101440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65123" y="8546794"/>
            <a:ext cx="1178965" cy="43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1600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63047" y="6129991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16:00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83292" y="5704713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윤석규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14:00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46069" y="6211441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김서연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17:00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11029" y="6511523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지경민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12:00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855" y="5730828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김민정</a:t>
            </a:r>
            <a:endParaRPr lang="en-US" sz="13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10:00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15:00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89734" y="6106725"/>
            <a:ext cx="858530" cy="88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김서연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11:00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~</a:t>
            </a:r>
          </a:p>
          <a:p>
            <a:pPr algn="ctr">
              <a:lnSpc>
                <a:spcPts val="1679"/>
              </a:lnSpc>
            </a:pPr>
            <a:r>
              <a:rPr lang="en-US" sz="13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18:00</a:t>
            </a: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DCA4E849-D753-E4CA-8D10-46277057361F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근무표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 조회 페이지 </a:t>
            </a:r>
            <a:r>
              <a:rPr lang="en-US" altLang="ko-KR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UI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E315F82B-20B6-45C1-93F7-ABC9125DB473}"/>
              </a:ext>
            </a:extLst>
          </p:cNvPr>
          <p:cNvSpPr txBox="1"/>
          <p:nvPr/>
        </p:nvSpPr>
        <p:spPr>
          <a:xfrm>
            <a:off x="12865606" y="2460954"/>
            <a:ext cx="1489587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spc="1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 Vadodara"/>
                <a:sym typeface="Hind Vadodara"/>
              </a:rPr>
              <a:t>로그아웃</a:t>
            </a:r>
            <a:endParaRPr lang="en-US" sz="1800" spc="1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 Vadodara"/>
              <a:sym typeface="Hind Vadodara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D1C1A29-0413-7B28-6731-4E6FFE566080}"/>
              </a:ext>
            </a:extLst>
          </p:cNvPr>
          <p:cNvSpPr/>
          <p:nvPr/>
        </p:nvSpPr>
        <p:spPr>
          <a:xfrm>
            <a:off x="9609221" y="2819433"/>
            <a:ext cx="7183227" cy="2609839"/>
          </a:xfrm>
          <a:prstGeom prst="roundRect">
            <a:avLst/>
          </a:prstGeom>
          <a:solidFill>
            <a:srgbClr val="A1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606BBF-66B0-3069-5837-6025BA693874}"/>
              </a:ext>
            </a:extLst>
          </p:cNvPr>
          <p:cNvGrpSpPr/>
          <p:nvPr/>
        </p:nvGrpSpPr>
        <p:grpSpPr>
          <a:xfrm>
            <a:off x="1495552" y="1965777"/>
            <a:ext cx="6733433" cy="2113486"/>
            <a:chOff x="1495552" y="1965777"/>
            <a:chExt cx="6733433" cy="2113486"/>
          </a:xfrm>
        </p:grpSpPr>
        <p:sp>
          <p:nvSpPr>
            <p:cNvPr id="2" name="Freeform 2"/>
            <p:cNvSpPr/>
            <p:nvPr/>
          </p:nvSpPr>
          <p:spPr>
            <a:xfrm>
              <a:off x="1495552" y="1965777"/>
              <a:ext cx="6733433" cy="2113486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2765" y="3226461"/>
              <a:ext cx="4647329" cy="392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개발 기간이 이번 한기 내로 한정됨   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23319" y="2519144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한정된 개발 기간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2140" y="2646801"/>
              <a:ext cx="900000" cy="900000"/>
            </a:xfrm>
            <a:custGeom>
              <a:avLst/>
              <a:gdLst/>
              <a:ahLst/>
              <a:cxnLst/>
              <a:rect l="l" t="t" r="r" b="b"/>
              <a:pathLst>
                <a:path w="1544008" h="1544008">
                  <a:moveTo>
                    <a:pt x="0" y="0"/>
                  </a:moveTo>
                  <a:lnTo>
                    <a:pt x="1544008" y="0"/>
                  </a:lnTo>
                  <a:lnTo>
                    <a:pt x="1544008" y="1544008"/>
                  </a:lnTo>
                  <a:lnTo>
                    <a:pt x="0" y="1544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id="{F609767B-A91E-A756-8DD6-323090DBBC7F}"/>
              </a:ext>
            </a:extLst>
          </p:cNvPr>
          <p:cNvSpPr txBox="1"/>
          <p:nvPr/>
        </p:nvSpPr>
        <p:spPr>
          <a:xfrm>
            <a:off x="10482132" y="2110457"/>
            <a:ext cx="5391383" cy="56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아르바이트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로 서비스 타겟 한정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284BD263-522C-5DB0-579D-723EACD43C6A}"/>
              </a:ext>
            </a:extLst>
          </p:cNvPr>
          <p:cNvSpPr txBox="1"/>
          <p:nvPr/>
        </p:nvSpPr>
        <p:spPr>
          <a:xfrm>
            <a:off x="10306176" y="3147677"/>
            <a:ext cx="5743297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불특정 다수의 스케줄 근무 아르바이트 생을 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주 타겟으로 설정</a:t>
            </a:r>
            <a:endParaRPr lang="en-US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7084BB-FFAB-AA52-69D2-1BFD7A3A8EBC}"/>
              </a:ext>
            </a:extLst>
          </p:cNvPr>
          <p:cNvGrpSpPr/>
          <p:nvPr/>
        </p:nvGrpSpPr>
        <p:grpSpPr>
          <a:xfrm>
            <a:off x="1501478" y="7080152"/>
            <a:ext cx="6733433" cy="2352257"/>
            <a:chOff x="1501478" y="7080152"/>
            <a:chExt cx="6733433" cy="2352257"/>
          </a:xfrm>
        </p:grpSpPr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id="{1E476FAD-E10B-0462-D036-CC07650A49A0}"/>
                </a:ext>
              </a:extLst>
            </p:cNvPr>
            <p:cNvSpPr/>
            <p:nvPr/>
          </p:nvSpPr>
          <p:spPr>
            <a:xfrm>
              <a:off x="1501478" y="7080152"/>
              <a:ext cx="6733433" cy="2352257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AA39FE12-1B33-F2AC-C918-1D49BCD55158}"/>
                </a:ext>
              </a:extLst>
            </p:cNvPr>
            <p:cNvSpPr txBox="1"/>
            <p:nvPr/>
          </p:nvSpPr>
          <p:spPr>
            <a:xfrm>
              <a:off x="3385352" y="7589192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알고리즘의 한계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6E1468A4-3C31-CA96-8C2B-42B3FF7A90F1}"/>
                </a:ext>
              </a:extLst>
            </p:cNvPr>
            <p:cNvSpPr txBox="1"/>
            <p:nvPr/>
          </p:nvSpPr>
          <p:spPr>
            <a:xfrm>
              <a:off x="3044898" y="8364787"/>
              <a:ext cx="4647329" cy="82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모든 근무자의 선호 시간대를</a:t>
              </a:r>
              <a:endPara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반영할 수 없음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pic>
          <p:nvPicPr>
            <p:cNvPr id="26" name="그래픽 25" descr="청사진 단색으로 채워진">
              <a:extLst>
                <a:ext uri="{FF2B5EF4-FFF2-40B4-BE49-F238E27FC236}">
                  <a16:creationId xmlns:a16="http://schemas.microsoft.com/office/drawing/2014/main" id="{D98A9899-0BD6-9F07-AE61-16F15304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58066" y="7758794"/>
              <a:ext cx="1034773" cy="103477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4D8A0C-D853-9649-D1F7-9DB703B052C5}"/>
              </a:ext>
            </a:extLst>
          </p:cNvPr>
          <p:cNvGrpSpPr/>
          <p:nvPr/>
        </p:nvGrpSpPr>
        <p:grpSpPr>
          <a:xfrm>
            <a:off x="1495552" y="4403579"/>
            <a:ext cx="6733433" cy="2352257"/>
            <a:chOff x="1495552" y="4467355"/>
            <a:chExt cx="6733433" cy="2352257"/>
          </a:xfrm>
        </p:grpSpPr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97508ABD-4130-4F17-346D-89B1F7042E88}"/>
                </a:ext>
              </a:extLst>
            </p:cNvPr>
            <p:cNvSpPr/>
            <p:nvPr/>
          </p:nvSpPr>
          <p:spPr>
            <a:xfrm>
              <a:off x="1495552" y="4467355"/>
              <a:ext cx="6733433" cy="2352257"/>
            </a:xfrm>
            <a:custGeom>
              <a:avLst/>
              <a:gdLst/>
              <a:ahLst/>
              <a:cxnLst/>
              <a:rect l="l" t="t" r="r" b="b"/>
              <a:pathLst>
                <a:path w="3168923" h="1852242">
                  <a:moveTo>
                    <a:pt x="0" y="0"/>
                  </a:moveTo>
                  <a:lnTo>
                    <a:pt x="3168923" y="0"/>
                  </a:lnTo>
                  <a:lnTo>
                    <a:pt x="3168923" y="1852242"/>
                  </a:lnTo>
                  <a:lnTo>
                    <a:pt x="0" y="185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0DA91FBC-4E7B-B5D9-4B27-175C67FE8243}"/>
                </a:ext>
              </a:extLst>
            </p:cNvPr>
            <p:cNvSpPr txBox="1"/>
            <p:nvPr/>
          </p:nvSpPr>
          <p:spPr>
            <a:xfrm>
              <a:off x="2961901" y="5699855"/>
              <a:ext cx="4647329" cy="82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특정 직종의 근무 일정 관리에 대한</a:t>
              </a:r>
              <a:endPara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  <a:p>
              <a:pPr algn="ctr">
                <a:lnSpc>
                  <a:spcPts val="3391"/>
                </a:lnSpc>
              </a:pPr>
              <a:r>
                <a:rPr lang="ko-KR" altLang="en-US" sz="2260" b="1" spc="-6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전문 지식 부족</a:t>
              </a:r>
              <a:endParaRPr 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2E77A9C9-E24D-D00B-4F7A-E9F314DF4A64}"/>
                </a:ext>
              </a:extLst>
            </p:cNvPr>
            <p:cNvSpPr txBox="1"/>
            <p:nvPr/>
          </p:nvSpPr>
          <p:spPr>
            <a:xfrm>
              <a:off x="3302355" y="4981100"/>
              <a:ext cx="3696595" cy="577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01"/>
                </a:lnSpc>
              </a:pPr>
              <a:r>
                <a:rPr lang="ko-KR" altLang="en-US" sz="2800" b="1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전문성 부족</a:t>
              </a:r>
              <a:endParaRPr lang="en-US" sz="2800" b="1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pic>
          <p:nvPicPr>
            <p:cNvPr id="36" name="그래픽 35" descr="의사 여성 단색으로 채워진">
              <a:extLst>
                <a:ext uri="{FF2B5EF4-FFF2-40B4-BE49-F238E27FC236}">
                  <a16:creationId xmlns:a16="http://schemas.microsoft.com/office/drawing/2014/main" id="{FFF280CF-5AEE-7A81-D60E-AE7F5F3B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52140" y="5275297"/>
              <a:ext cx="1089645" cy="1089645"/>
            </a:xfrm>
            <a:prstGeom prst="rect">
              <a:avLst/>
            </a:prstGeom>
          </p:spPr>
        </p:pic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B743A492-1D6E-C276-6825-DB120F69C6CF}"/>
              </a:ext>
            </a:extLst>
          </p:cNvPr>
          <p:cNvSpPr txBox="1"/>
          <p:nvPr/>
        </p:nvSpPr>
        <p:spPr>
          <a:xfrm>
            <a:off x="10306176" y="4224180"/>
            <a:ext cx="6008645" cy="828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 시간 자동 배정 기능을 우선적으로 구현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급여 관리 등 부가 기능은 추후 추가</a:t>
            </a:r>
            <a:endParaRPr lang="en-US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C87662D-AE42-BACE-91A7-F77EC94C30B6}"/>
              </a:ext>
            </a:extLst>
          </p:cNvPr>
          <p:cNvSpPr/>
          <p:nvPr/>
        </p:nvSpPr>
        <p:spPr>
          <a:xfrm>
            <a:off x="9619120" y="6668711"/>
            <a:ext cx="7183227" cy="2180166"/>
          </a:xfrm>
          <a:prstGeom prst="roundRect">
            <a:avLst/>
          </a:prstGeom>
          <a:solidFill>
            <a:srgbClr val="A1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54676A90-39A6-B09F-9D35-044C270D484C}"/>
              </a:ext>
            </a:extLst>
          </p:cNvPr>
          <p:cNvSpPr txBox="1"/>
          <p:nvPr/>
        </p:nvSpPr>
        <p:spPr>
          <a:xfrm>
            <a:off x="10492031" y="5959734"/>
            <a:ext cx="5391383" cy="56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여러 번의 테스트 및 피드백 진행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F99BEB37-C1AD-C30B-FE29-5EDE160999CE}"/>
              </a:ext>
            </a:extLst>
          </p:cNvPr>
          <p:cNvSpPr txBox="1"/>
          <p:nvPr/>
        </p:nvSpPr>
        <p:spPr>
          <a:xfrm>
            <a:off x="10083459" y="7131489"/>
            <a:ext cx="6198035" cy="1264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최대한 다양한 조건으로 여러 번의 테스트 진행 계획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342900" indent="-342900" algn="ctr">
              <a:lnSpc>
                <a:spcPts val="3391"/>
              </a:lnSpc>
              <a:buFontTx/>
              <a:buChar char="-"/>
            </a:pP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다수의 피드백을 통해 </a:t>
            </a:r>
            <a:r>
              <a: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최선</a:t>
            </a:r>
            <a:r>
              <a:rPr lang="en-US" altLang="ko-KR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</a:t>
            </a:r>
            <a:r>
              <a:rPr lang="ko-KR" altLang="en-US" sz="226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의 알고리즘 구현</a:t>
            </a:r>
            <a:endParaRPr lang="en-US" altLang="ko-KR" sz="226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pic>
        <p:nvPicPr>
          <p:cNvPr id="43" name="그래픽 42" descr="직선 화살표 단색으로 채워진">
            <a:extLst>
              <a:ext uri="{FF2B5EF4-FFF2-40B4-BE49-F238E27FC236}">
                <a16:creationId xmlns:a16="http://schemas.microsoft.com/office/drawing/2014/main" id="{003FCF87-51AB-73CA-13D3-B35B9AFFF1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19194" y="5217521"/>
            <a:ext cx="896839" cy="89683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309300C-B8B9-8639-74BB-01FD5FC4EEAF}"/>
              </a:ext>
            </a:extLst>
          </p:cNvPr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제약 사항 및 대안 도출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1411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118429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51686" y="2626940"/>
            <a:ext cx="4051143" cy="4051143"/>
          </a:xfrm>
          <a:custGeom>
            <a:avLst/>
            <a:gdLst/>
            <a:ahLst/>
            <a:cxnLst/>
            <a:rect l="l" t="t" r="r" b="b"/>
            <a:pathLst>
              <a:path w="4051143" h="4051143">
                <a:moveTo>
                  <a:pt x="0" y="0"/>
                </a:moveTo>
                <a:lnTo>
                  <a:pt x="4051143" y="0"/>
                </a:lnTo>
                <a:lnTo>
                  <a:pt x="4051143" y="4051143"/>
                </a:lnTo>
                <a:lnTo>
                  <a:pt x="0" y="40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947787" y="3607897"/>
            <a:ext cx="1718391" cy="2089229"/>
          </a:xfrm>
          <a:custGeom>
            <a:avLst/>
            <a:gdLst/>
            <a:ahLst/>
            <a:cxnLst/>
            <a:rect l="l" t="t" r="r" b="b"/>
            <a:pathLst>
              <a:path w="1718391" h="2089229">
                <a:moveTo>
                  <a:pt x="0" y="0"/>
                </a:moveTo>
                <a:lnTo>
                  <a:pt x="1718391" y="0"/>
                </a:lnTo>
                <a:lnTo>
                  <a:pt x="1718391" y="2089229"/>
                </a:lnTo>
                <a:lnTo>
                  <a:pt x="0" y="208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" r="-13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51828" y="3854571"/>
            <a:ext cx="2384344" cy="1704806"/>
          </a:xfrm>
          <a:custGeom>
            <a:avLst/>
            <a:gdLst/>
            <a:ahLst/>
            <a:cxnLst/>
            <a:rect l="l" t="t" r="r" b="b"/>
            <a:pathLst>
              <a:path w="2384344" h="1704806">
                <a:moveTo>
                  <a:pt x="0" y="0"/>
                </a:moveTo>
                <a:lnTo>
                  <a:pt x="2384344" y="0"/>
                </a:lnTo>
                <a:lnTo>
                  <a:pt x="2384344" y="1704806"/>
                </a:lnTo>
                <a:lnTo>
                  <a:pt x="0" y="1704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" r="-329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599969" y="3849462"/>
            <a:ext cx="1754577" cy="1709915"/>
          </a:xfrm>
          <a:custGeom>
            <a:avLst/>
            <a:gdLst/>
            <a:ahLst/>
            <a:cxnLst/>
            <a:rect l="l" t="t" r="r" b="b"/>
            <a:pathLst>
              <a:path w="1754577" h="1709915">
                <a:moveTo>
                  <a:pt x="0" y="0"/>
                </a:moveTo>
                <a:lnTo>
                  <a:pt x="1754577" y="0"/>
                </a:lnTo>
                <a:lnTo>
                  <a:pt x="1754577" y="1709915"/>
                </a:lnTo>
                <a:lnTo>
                  <a:pt x="0" y="1709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0" r="-80"/>
            </a:stretch>
          </a:blipFill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137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효율성</a:t>
            </a:r>
            <a:endParaRPr lang="en-US" sz="2999" b="1" spc="-87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94155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소통 및 공정성 강화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3138" y="7048628"/>
            <a:ext cx="3499691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2999" b="1" spc="-87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확장성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0039" y="7733968"/>
            <a:ext cx="3153886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시간절약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및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비용절감</a:t>
            </a:r>
            <a:endParaRPr lang="en-US" sz="226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81536" y="7763663"/>
            <a:ext cx="4324927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5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근무자 - 관리자 간</a:t>
            </a:r>
          </a:p>
          <a:p>
            <a:pPr algn="ctr">
              <a:lnSpc>
                <a:spcPts val="3389"/>
              </a:lnSpc>
            </a:pPr>
            <a:r>
              <a:rPr lang="en-US" sz="2259" spc="-65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소통부재, 일정 불일치 문제 해결</a:t>
            </a:r>
          </a:p>
          <a:p>
            <a:pPr algn="ctr">
              <a:lnSpc>
                <a:spcPts val="3389"/>
              </a:lnSpc>
            </a:pPr>
            <a:endParaRPr lang="en-US" sz="2259" spc="-65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  <a:p>
            <a:pPr algn="ctr">
              <a:lnSpc>
                <a:spcPts val="3391"/>
              </a:lnSpc>
            </a:pPr>
            <a:endParaRPr lang="en-US" sz="2259" spc="-65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29319" y="7807223"/>
            <a:ext cx="4647329" cy="83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유연하게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근무하는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다양한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분야의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</a:p>
          <a:p>
            <a:pPr algn="ctr">
              <a:lnSpc>
                <a:spcPts val="3391"/>
              </a:lnSpc>
            </a:pP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아르바이트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근무자들이</a:t>
            </a:r>
            <a:r>
              <a:rPr lang="en-US" sz="226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 </a:t>
            </a:r>
            <a:r>
              <a:rPr lang="en-US" sz="2260" spc="-6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rPr>
              <a:t>사용가능</a:t>
            </a:r>
            <a:endParaRPr lang="en-US" sz="226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무궁화 고딕 Bold"/>
              <a:sym typeface="무궁화 고딕 Bold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4AF9CD8-9030-52E2-2143-136C5E0EF2E5}"/>
              </a:ext>
            </a:extLst>
          </p:cNvPr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기대효과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873C91-1416-3633-AB90-F1CFB040C105}"/>
              </a:ext>
            </a:extLst>
          </p:cNvPr>
          <p:cNvGrpSpPr/>
          <p:nvPr/>
        </p:nvGrpSpPr>
        <p:grpSpPr>
          <a:xfrm>
            <a:off x="5340577" y="3138489"/>
            <a:ext cx="7606845" cy="4010022"/>
            <a:chOff x="4843309" y="3343580"/>
            <a:chExt cx="7606845" cy="4010022"/>
          </a:xfrm>
        </p:grpSpPr>
        <p:sp>
          <p:nvSpPr>
            <p:cNvPr id="2" name="Freeform 2"/>
            <p:cNvSpPr/>
            <p:nvPr/>
          </p:nvSpPr>
          <p:spPr>
            <a:xfrm>
              <a:off x="4843309" y="3343580"/>
              <a:ext cx="3310091" cy="4010022"/>
            </a:xfrm>
            <a:custGeom>
              <a:avLst/>
              <a:gdLst/>
              <a:ahLst/>
              <a:cxnLst/>
              <a:rect l="l" t="t" r="r" b="b"/>
              <a:pathLst>
                <a:path w="3310091" h="4010022">
                  <a:moveTo>
                    <a:pt x="0" y="0"/>
                  </a:moveTo>
                  <a:lnTo>
                    <a:pt x="3310091" y="0"/>
                  </a:lnTo>
                  <a:lnTo>
                    <a:pt x="3310091" y="4010022"/>
                  </a:lnTo>
                  <a:lnTo>
                    <a:pt x="0" y="401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8153400" y="3695700"/>
              <a:ext cx="4296754" cy="235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321"/>
                </a:lnSpc>
              </a:pPr>
              <a:r>
                <a:rPr lang="en-US" sz="13800" dirty="0" err="1">
                  <a:solidFill>
                    <a:srgbClr val="2034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lab 레트로라이프"/>
                  <a:sym typeface="Tlab 레트로라이프"/>
                </a:rPr>
                <a:t>QnA</a:t>
              </a:r>
              <a:endParaRPr lang="en-US" sz="138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84820"/>
            <a:ext cx="18288000" cy="7902180"/>
          </a:xfrm>
          <a:custGeom>
            <a:avLst/>
            <a:gdLst/>
            <a:ahLst/>
            <a:cxnLst/>
            <a:rect l="l" t="t" r="r" b="b"/>
            <a:pathLst>
              <a:path w="18288000" h="7902180">
                <a:moveTo>
                  <a:pt x="0" y="0"/>
                </a:moveTo>
                <a:lnTo>
                  <a:pt x="18288000" y="0"/>
                </a:lnTo>
                <a:lnTo>
                  <a:pt x="18288000" y="7902180"/>
                </a:lnTo>
                <a:lnTo>
                  <a:pt x="0" y="790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26181" y="866422"/>
            <a:ext cx="8304244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5"/>
              </a:lnSpc>
            </a:pP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목차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743" y="3900120"/>
            <a:ext cx="5203509" cy="519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프로젝트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개요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ko-KR" alt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 개발 배경 및 필요성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선행사례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조사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서비스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아키텍쳐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개발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내용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3980" lvl="2" indent="-227993" algn="l">
              <a:lnSpc>
                <a:spcPts val="5894"/>
              </a:lnSpc>
              <a:buFont typeface="Arial"/>
              <a:buChar char="⚬"/>
            </a:pP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기대효과</a:t>
            </a:r>
            <a:r>
              <a:rPr lang="en-US" sz="2800" b="1" spc="-8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2800" b="1" spc="-86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제약사항</a:t>
            </a:r>
            <a:endParaRPr lang="en-US" sz="2800" b="1" spc="-8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marL="684108" lvl="2" indent="-228036" algn="l">
              <a:lnSpc>
                <a:spcPts val="5895"/>
              </a:lnSpc>
              <a:buFont typeface="Arial"/>
              <a:buChar char="⚬"/>
            </a:pPr>
            <a:r>
              <a:rPr lang="en-US" sz="2800" b="1" spc="-88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QnA</a:t>
            </a:r>
            <a:endParaRPr lang="en-US" sz="2800" b="1" spc="-88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51472" y="1104950"/>
            <a:ext cx="6110347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400" b="1" spc="405" dirty="0">
                <a:solidFill>
                  <a:srgbClr val="5B939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CONTENTS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0420" y="4378899"/>
            <a:ext cx="6467159" cy="152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감사합니다</a:t>
            </a:r>
            <a:endParaRPr lang="en-US" sz="9997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391400" y="4002995"/>
            <a:ext cx="3505200" cy="2281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21"/>
              </a:lnSpc>
            </a:pPr>
            <a:r>
              <a:rPr lang="ko-KR" altLang="en-US" sz="138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endParaRPr lang="en-US" sz="138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6405880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1EB82D-E26D-9235-6FE0-8D4EB5C9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24" b="10447"/>
          <a:stretch/>
        </p:blipFill>
        <p:spPr>
          <a:xfrm>
            <a:off x="838200" y="2098998"/>
            <a:ext cx="8534400" cy="6005033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3B8EA8BB-53AE-2B92-3303-C35F493DAF88}"/>
              </a:ext>
            </a:extLst>
          </p:cNvPr>
          <p:cNvSpPr txBox="1"/>
          <p:nvPr/>
        </p:nvSpPr>
        <p:spPr>
          <a:xfrm>
            <a:off x="1676400" y="8459816"/>
            <a:ext cx="7162800" cy="12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프랜차이즈 카페에서 인력을 공유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근무자들의 일정 배정 및 변경 시 혼란 가중화 가능성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ADB7D-2885-B50B-5639-7EC4CC9A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941" y="1886346"/>
            <a:ext cx="8112115" cy="643033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860EB47C-F117-6F3B-2F53-6A1C195D18AF}"/>
              </a:ext>
            </a:extLst>
          </p:cNvPr>
          <p:cNvSpPr txBox="1"/>
          <p:nvPr/>
        </p:nvSpPr>
        <p:spPr>
          <a:xfrm>
            <a:off x="10134598" y="8386177"/>
            <a:ext cx="7162800" cy="170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매장당 근무자 수의 증가로 인해 일정 관리에 혼선 발생 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주휴 수당으로 인해 근무자 당 근무시간이 줄고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 수가 늘어남에 따라 일정 배정 및 변경에</a:t>
            </a:r>
            <a:endParaRPr lang="en-US" altLang="ko-KR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391"/>
              </a:lnSpc>
            </a:pPr>
            <a:r>
              <a:rPr lang="ko-KR" altLang="en-US" sz="2400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어려움 발생</a:t>
            </a:r>
            <a:endParaRPr lang="en-US" sz="2400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6C236-22DF-FB0F-97E0-18398AEA1992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1. </a:t>
            </a:r>
            <a:r>
              <a:rPr lang="en-US" altLang="ko-KR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의 필요성 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: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일정 배정의 어려움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4223941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05200" y="1790700"/>
            <a:ext cx="10825706" cy="8122592"/>
          </a:xfrm>
          <a:custGeom>
            <a:avLst/>
            <a:gdLst/>
            <a:ahLst/>
            <a:cxnLst/>
            <a:rect l="l" t="t" r="r" b="b"/>
            <a:pathLst>
              <a:path w="10825706" h="8122592">
                <a:moveTo>
                  <a:pt x="0" y="0"/>
                </a:moveTo>
                <a:lnTo>
                  <a:pt x="10825706" y="0"/>
                </a:lnTo>
                <a:lnTo>
                  <a:pt x="10825706" y="8122592"/>
                </a:lnTo>
                <a:lnTo>
                  <a:pt x="0" y="812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06D8B-4A8C-D307-AF6D-640105B1A1AC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2. </a:t>
            </a:r>
            <a:r>
              <a:rPr lang="ko-KR" alt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유스케이스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다이어그램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7536" y="1557360"/>
            <a:ext cx="11026613" cy="8586975"/>
          </a:xfrm>
          <a:custGeom>
            <a:avLst/>
            <a:gdLst/>
            <a:ahLst/>
            <a:cxnLst/>
            <a:rect l="l" t="t" r="r" b="b"/>
            <a:pathLst>
              <a:path w="11026613" h="8586975">
                <a:moveTo>
                  <a:pt x="0" y="0"/>
                </a:moveTo>
                <a:lnTo>
                  <a:pt x="11026613" y="0"/>
                </a:lnTo>
                <a:lnTo>
                  <a:pt x="11026613" y="8586975"/>
                </a:lnTo>
                <a:lnTo>
                  <a:pt x="0" y="858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325600" y="4703381"/>
            <a:ext cx="3499691" cy="88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페이지로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  <a:p>
            <a:pPr algn="ctr">
              <a:lnSpc>
                <a:spcPts val="3592"/>
              </a:lnSpc>
            </a:pP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나누어</a:t>
            </a:r>
            <a:r>
              <a:rPr lang="en-US" sz="2394" b="1" spc="-7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394" b="1" spc="-70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</a:t>
            </a:r>
            <a:endParaRPr lang="en-US" sz="2394" b="1" spc="-7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BCD0D-299F-25DA-7F61-CE585432CB91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3.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블록 다이어그램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2476500"/>
            <a:ext cx="17081851" cy="5715000"/>
          </a:xfrm>
          <a:custGeom>
            <a:avLst/>
            <a:gdLst/>
            <a:ahLst/>
            <a:cxnLst/>
            <a:rect l="l" t="t" r="r" b="b"/>
            <a:pathLst>
              <a:path w="17081851" h="5715000">
                <a:moveTo>
                  <a:pt x="0" y="0"/>
                </a:moveTo>
                <a:lnTo>
                  <a:pt x="17081851" y="0"/>
                </a:lnTo>
                <a:lnTo>
                  <a:pt x="17081851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4"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A52EF-9964-0327-DFE8-CD8D1E49490F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4. </a:t>
            </a:r>
            <a:r>
              <a:rPr lang="ko-KR" alt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간트차트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E90638-D033-8406-D413-9185ECDA5F97}"/>
              </a:ext>
            </a:extLst>
          </p:cNvPr>
          <p:cNvGrpSpPr/>
          <p:nvPr/>
        </p:nvGrpSpPr>
        <p:grpSpPr>
          <a:xfrm>
            <a:off x="2883379" y="2300493"/>
            <a:ext cx="4667675" cy="6957808"/>
            <a:chOff x="2883379" y="2300493"/>
            <a:chExt cx="4667675" cy="6957808"/>
          </a:xfrm>
        </p:grpSpPr>
        <p:sp>
          <p:nvSpPr>
            <p:cNvPr id="3" name="Freeform 3"/>
            <p:cNvSpPr/>
            <p:nvPr/>
          </p:nvSpPr>
          <p:spPr>
            <a:xfrm rot="5400000">
              <a:off x="1738313" y="3445559"/>
              <a:ext cx="6957808" cy="4667675"/>
            </a:xfrm>
            <a:custGeom>
              <a:avLst/>
              <a:gdLst/>
              <a:ahLst/>
              <a:cxnLst/>
              <a:rect l="l" t="t" r="r" b="b"/>
              <a:pathLst>
                <a:path w="6957808" h="4667675">
                  <a:moveTo>
                    <a:pt x="0" y="0"/>
                  </a:moveTo>
                  <a:lnTo>
                    <a:pt x="6957808" y="0"/>
                  </a:lnTo>
                  <a:lnTo>
                    <a:pt x="6957808" y="4667675"/>
                  </a:lnTo>
                  <a:lnTo>
                    <a:pt x="0" y="466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20556" y="2768662"/>
              <a:ext cx="4287639" cy="531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Aging Algorithm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20556" y="3866949"/>
              <a:ext cx="4287639" cy="22313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3387" lvl="1" indent="-226693" algn="ctr">
                <a:lnSpc>
                  <a:spcPts val="2939"/>
                </a:lnSpc>
                <a:buFont typeface="Arial"/>
                <a:buChar char="•"/>
              </a:pP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시스템에서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기다린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시간에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비례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해서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우선순위를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부여해주는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방식</a:t>
              </a: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algn="ctr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marL="453387" lvl="1" indent="-226693" algn="ctr">
                <a:lnSpc>
                  <a:spcPts val="29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특정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프로세스의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우선순위가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낮아서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무한정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대기하는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경우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(starvation)를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방지</a:t>
              </a:r>
              <a:endParaRPr lang="en-US" sz="2099" b="1" dirty="0">
                <a:solidFill>
                  <a:srgbClr val="558E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6239" y="6812079"/>
              <a:ext cx="4181956" cy="1346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=&gt;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상대적으로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일한지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오랜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시간이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흐른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아르바이트생에게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높은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우선순위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4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부여</a:t>
              </a:r>
              <a:r>
                <a:rPr lang="en-US" sz="24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86178" y="8618020"/>
              <a:ext cx="2719422" cy="3308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알고리즘</a:t>
              </a:r>
              <a:r>
                <a:rPr lang="en-US" sz="19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19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복잡도</a:t>
              </a:r>
              <a:r>
                <a:rPr lang="en-US" sz="19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: O(n)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715E01-82DC-9E92-1B2A-E4FDB284E2E7}"/>
              </a:ext>
            </a:extLst>
          </p:cNvPr>
          <p:cNvGrpSpPr/>
          <p:nvPr/>
        </p:nvGrpSpPr>
        <p:grpSpPr>
          <a:xfrm>
            <a:off x="10302252" y="2300493"/>
            <a:ext cx="4667675" cy="6957808"/>
            <a:chOff x="10302252" y="2300493"/>
            <a:chExt cx="4667675" cy="6957808"/>
          </a:xfrm>
        </p:grpSpPr>
        <p:sp>
          <p:nvSpPr>
            <p:cNvPr id="6" name="Freeform 6"/>
            <p:cNvSpPr/>
            <p:nvPr/>
          </p:nvSpPr>
          <p:spPr>
            <a:xfrm rot="5400000">
              <a:off x="9157186" y="3445559"/>
              <a:ext cx="6957808" cy="4667675"/>
            </a:xfrm>
            <a:custGeom>
              <a:avLst/>
              <a:gdLst/>
              <a:ahLst/>
              <a:cxnLst/>
              <a:rect l="l" t="t" r="r" b="b"/>
              <a:pathLst>
                <a:path w="6957808" h="4667675">
                  <a:moveTo>
                    <a:pt x="0" y="0"/>
                  </a:moveTo>
                  <a:lnTo>
                    <a:pt x="6957808" y="0"/>
                  </a:lnTo>
                  <a:lnTo>
                    <a:pt x="6957808" y="4667675"/>
                  </a:lnTo>
                  <a:lnTo>
                    <a:pt x="0" y="466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476732" y="2468625"/>
              <a:ext cx="4302692" cy="1731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Fair Queuing 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Algorithm</a:t>
              </a: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476732" y="3841549"/>
              <a:ext cx="4171093" cy="4462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3387" lvl="1" indent="-226693" algn="just">
                <a:lnSpc>
                  <a:spcPts val="2939"/>
                </a:lnSpc>
                <a:buFont typeface="Arial"/>
                <a:buChar char="•"/>
              </a:pP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한정된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자원이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주어졌을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때,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공정하게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자원을</a:t>
              </a:r>
              <a:r>
                <a:rPr lang="en-US" sz="20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배분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하는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것에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중점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</a:p>
            <a:p>
              <a:pPr algn="just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marL="453387" lvl="1" indent="-226693" algn="just">
                <a:lnSpc>
                  <a:spcPts val="2939"/>
                </a:lnSpc>
                <a:buFont typeface="Arial"/>
                <a:buChar char="•"/>
              </a:pP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가중치에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따라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공정하게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자원을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할당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(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가중치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=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과거에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밀려난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횟수나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최근에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일한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빈도에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따라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0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결정</a:t>
              </a:r>
              <a:r>
                <a:rPr lang="en-US" sz="20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)</a:t>
              </a:r>
            </a:p>
            <a:p>
              <a:pPr algn="just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algn="just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algn="just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algn="just">
                <a:lnSpc>
                  <a:spcPts val="2939"/>
                </a:lnSpc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0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668000" y="6802554"/>
              <a:ext cx="3726861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=&gt;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특정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근무자가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자주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배정</a:t>
              </a:r>
              <a:r>
                <a:rPr lang="ko-KR" alt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되는 혹은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되지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않는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문제를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방지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,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근무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기회가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필요한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근무자에게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우선적인</a:t>
              </a:r>
              <a:r>
                <a:rPr 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2299" b="1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기회</a:t>
              </a:r>
              <a:r>
                <a:rPr lang="ko-KR" altLang="en-US" sz="2299" b="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부여</a:t>
              </a:r>
              <a:endParaRPr lang="en-US" sz="2299" b="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무궁화 고딕 Bold"/>
                <a:sym typeface="무궁화 고딕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179955" y="8618020"/>
              <a:ext cx="3467870" cy="3308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알고리즘</a:t>
              </a:r>
              <a:r>
                <a:rPr lang="en-US" sz="19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</a:t>
              </a:r>
              <a:r>
                <a:rPr lang="en-US" sz="1999" b="1" dirty="0" err="1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복잡도</a:t>
              </a:r>
              <a:r>
                <a:rPr lang="en-US" sz="1999" b="1" dirty="0">
                  <a:solidFill>
                    <a:srgbClr val="558E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무궁화 고딕 Bold"/>
                  <a:sym typeface="무궁화 고딕 Bold"/>
                </a:rPr>
                <a:t> : O(log(n))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B4FE5F-E007-1BD6-3719-7D4B32B5E44F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5. </a:t>
            </a:r>
            <a:r>
              <a:rPr lang="en-US" altLang="ko-KR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근무자 배정 알고리즘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967549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C236-22DF-FB0F-97E0-18398AEA1992}"/>
              </a:ext>
            </a:extLst>
          </p:cNvPr>
          <p:cNvSpPr txBox="1"/>
          <p:nvPr/>
        </p:nvSpPr>
        <p:spPr>
          <a:xfrm>
            <a:off x="1164770" y="1025069"/>
            <a:ext cx="1445622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부록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5. </a:t>
            </a:r>
            <a:r>
              <a:rPr lang="en-US" altLang="ko-KR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ShiftMate</a:t>
            </a:r>
            <a:r>
              <a:rPr lang="en-US" altLang="ko-KR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근무자 배정 알고리즘</a:t>
            </a:r>
            <a:endParaRPr lang="en-US" altLang="ko-KR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3B8EA8BB-53AE-2B92-3303-C35F493DAF88}"/>
              </a:ext>
            </a:extLst>
          </p:cNvPr>
          <p:cNvSpPr txBox="1"/>
          <p:nvPr/>
        </p:nvSpPr>
        <p:spPr>
          <a:xfrm>
            <a:off x="1164769" y="2476500"/>
            <a:ext cx="14456229" cy="566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91"/>
              </a:lnSpc>
              <a:buAutoNum type="arabicParenR"/>
            </a:pPr>
            <a:r>
              <a:rPr 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Aging</a:t>
            </a:r>
            <a:endParaRPr lang="en-US" altLang="ko-KR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대량의 높은 우선순위를 가진 자원이 한번에 발생할 경우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상대적으로 낮은 우선순위를 가진 자원은 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‘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기아상태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’(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무한정 대기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)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에 빠질 수 있음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2) Fair queuing</a:t>
            </a:r>
          </a:p>
          <a:p>
            <a:pPr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한정된 자원이 주어졌을 때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공정하게 자원을 배분하는 방식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Arimo Bold"/>
              </a:rPr>
              <a:t>Fair queuing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알고리즘은 여러 자원이나 작업을 균등하게 배정하는 데 중점을 둠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가중치가 높으면 더 많은 자원을 할당하여 프로세스를  빨리 끝내게끔 함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우선순위가 높아지면 더 높은 점수를 얻도록 만드는 방식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알고리즘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적용시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모든 요청이 공정하게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대기열에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추가되고 처리되도록 함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자원이 지속적으로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대기열에서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밀려나지 않도록 하는 방식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>
              <a:lnSpc>
                <a:spcPts val="3391"/>
              </a:lnSpc>
            </a:pPr>
            <a:r>
              <a:rPr 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3) Greedy algorithm</a:t>
            </a:r>
          </a:p>
          <a:p>
            <a:pPr>
              <a:lnSpc>
                <a:spcPts val="3391"/>
              </a:lnSpc>
            </a:pP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각 상황에서 최대한의 수행능력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최댓값을 갖도록 선택하는 알고리즘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(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그림 첨부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)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즉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잘하는 아르바이트생에게 더 높은 점수를 부여하여  선호 시간 근무에 우선권을 주는 방식</a:t>
            </a:r>
            <a:r>
              <a:rPr lang="en-US" altLang="ko-KR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.</a:t>
            </a:r>
            <a:r>
              <a:rPr lang="ko-KR" altLang="en-US" sz="2400" b="1" spc="-6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52009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B8EA8BB-53AE-2B92-3303-C35F493DAF88}"/>
              </a:ext>
            </a:extLst>
          </p:cNvPr>
          <p:cNvSpPr txBox="1"/>
          <p:nvPr/>
        </p:nvSpPr>
        <p:spPr>
          <a:xfrm>
            <a:off x="1155041" y="1028700"/>
            <a:ext cx="14456229" cy="8622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지원자 점수 계산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점수는 최근 일한 시간이과 지난 근무 횟수를 기준으로 하여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오래 일하지 않은 사람에게 더 높은 점수를 부여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배정에서 여러 번 밀려난 지원자에게 추가 점수를 부여하여 다음 근무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배정시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우선순위와 배정 확률을 높임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지원자 정렬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시간대에 대한 선호도가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높은경우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신청인원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예정인원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높은 점수 순으로 근무자를 배정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동점자가 있을 경우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동점자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사이에서 무작위로 배정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근무자 배정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정렬된 지원자 목록을 순서대로 순회하여 예정 근무 인원수만큼 상위점수 지원자를 선정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점수와 마지막 근무 시간을 기준으로 배정된 사람이 결정되므로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공정한 근무 배분이 가능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배정되지 않은 지원자 관리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근무 배정에서 밀려난 지원자에게는 이후 근무 신청 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우선순위를 점유하기 위해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밀려난 횟수에 따른 추가 점수를 부여하여 다음 배정에서 유리하도록 합니다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391"/>
              </a:lnSpc>
            </a:pPr>
            <a:endParaRPr lang="en-US" sz="2400" b="1" spc="-6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22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60504" y="996355"/>
            <a:ext cx="622877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프로젝트 개요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9E11AD-8101-1086-3C42-3E6001F4407C}"/>
              </a:ext>
            </a:extLst>
          </p:cNvPr>
          <p:cNvGrpSpPr/>
          <p:nvPr/>
        </p:nvGrpSpPr>
        <p:grpSpPr>
          <a:xfrm>
            <a:off x="2191438" y="3025168"/>
            <a:ext cx="13905125" cy="5208044"/>
            <a:chOff x="2057136" y="3025168"/>
            <a:chExt cx="13905125" cy="5208044"/>
          </a:xfrm>
        </p:grpSpPr>
        <p:sp>
          <p:nvSpPr>
            <p:cNvPr id="15" name="TextBox 15"/>
            <p:cNvSpPr txBox="1"/>
            <p:nvPr/>
          </p:nvSpPr>
          <p:spPr>
            <a:xfrm>
              <a:off x="2057136" y="7345597"/>
              <a:ext cx="3499691" cy="88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관리 시스템의 부재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367506" y="4603873"/>
              <a:ext cx="3023304" cy="425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생성 알고리즘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454700" y="7341358"/>
              <a:ext cx="3499691" cy="88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편의성 및 공정성</a:t>
              </a:r>
              <a:endParaRPr lang="en-US" altLang="ko-KR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3593"/>
                </a:lnSpc>
              </a:pP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26C0F5-AE20-9E73-0820-1AA30FDCE0D7}"/>
                </a:ext>
              </a:extLst>
            </p:cNvPr>
            <p:cNvGrpSpPr/>
            <p:nvPr/>
          </p:nvGrpSpPr>
          <p:grpSpPr>
            <a:xfrm>
              <a:off x="2068021" y="3025168"/>
              <a:ext cx="3499691" cy="3583360"/>
              <a:chOff x="2057137" y="2626941"/>
              <a:chExt cx="3499691" cy="3583360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057137" y="2626941"/>
                <a:ext cx="3499691" cy="3583360"/>
                <a:chOff x="0" y="0"/>
                <a:chExt cx="812800" cy="81280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19" name="그래픽 18" descr="컴퓨터 단색으로 채워진">
                <a:extLst>
                  <a:ext uri="{FF2B5EF4-FFF2-40B4-BE49-F238E27FC236}">
                    <a16:creationId xmlns:a16="http://schemas.microsoft.com/office/drawing/2014/main" id="{23CEAA8E-DCF1-924E-1C87-1556020F6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81453" y="3596425"/>
                <a:ext cx="1644391" cy="1644391"/>
              </a:xfrm>
              <a:prstGeom prst="rect">
                <a:avLst/>
              </a:prstGeom>
            </p:spPr>
          </p:pic>
          <p:pic>
            <p:nvPicPr>
              <p:cNvPr id="23" name="그래픽 22" descr="닫기 윤곽선">
                <a:extLst>
                  <a:ext uri="{FF2B5EF4-FFF2-40B4-BE49-F238E27FC236}">
                    <a16:creationId xmlns:a16="http://schemas.microsoft.com/office/drawing/2014/main" id="{F4BE1629-1A9C-5639-0459-3C069D39C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2353" y="3400526"/>
                <a:ext cx="2042589" cy="2042589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2C103EA-A4D4-682C-D6EA-942173E2D816}"/>
                </a:ext>
              </a:extLst>
            </p:cNvPr>
            <p:cNvGrpSpPr/>
            <p:nvPr/>
          </p:nvGrpSpPr>
          <p:grpSpPr>
            <a:xfrm>
              <a:off x="7265296" y="3025168"/>
              <a:ext cx="3499691" cy="3583360"/>
              <a:chOff x="7118429" y="2626941"/>
              <a:chExt cx="3499691" cy="3583360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7118429" y="2626941"/>
                <a:ext cx="3499691" cy="3583360"/>
                <a:chOff x="0" y="0"/>
                <a:chExt cx="812800" cy="8128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5" name="그래픽 24" descr="월 단위 달력 단색으로 채워진">
                <a:extLst>
                  <a:ext uri="{FF2B5EF4-FFF2-40B4-BE49-F238E27FC236}">
                    <a16:creationId xmlns:a16="http://schemas.microsoft.com/office/drawing/2014/main" id="{30586335-B151-BE0A-0AF0-B8A0CBCA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01000" y="3570805"/>
                <a:ext cx="1697225" cy="1697225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3E14AA0-802E-DFAF-9A39-F7C60A227C08}"/>
                </a:ext>
              </a:extLst>
            </p:cNvPr>
            <p:cNvGrpSpPr/>
            <p:nvPr/>
          </p:nvGrpSpPr>
          <p:grpSpPr>
            <a:xfrm>
              <a:off x="12462570" y="3025168"/>
              <a:ext cx="3499691" cy="3583360"/>
              <a:chOff x="12451686" y="2626941"/>
              <a:chExt cx="3499691" cy="3583360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2451686" y="2626941"/>
                <a:ext cx="3499691" cy="3583360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F0F1"/>
                </a:solidFill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50"/>
                    </a:lnSpc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7" name="그래픽 26" descr="정의의 저울 단색으로 채워진">
                <a:extLst>
                  <a:ext uri="{FF2B5EF4-FFF2-40B4-BE49-F238E27FC236}">
                    <a16:creationId xmlns:a16="http://schemas.microsoft.com/office/drawing/2014/main" id="{E0C2B7E1-A501-C866-2290-BA6A9CAF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444005" y="3637512"/>
                <a:ext cx="1562216" cy="1562216"/>
              </a:xfrm>
              <a:prstGeom prst="rect">
                <a:avLst/>
              </a:prstGeom>
            </p:spPr>
          </p:pic>
        </p:grp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52F30753-14AD-6937-B3D5-DAD8CF0115CE}"/>
                </a:ext>
              </a:extLst>
            </p:cNvPr>
            <p:cNvSpPr txBox="1"/>
            <p:nvPr/>
          </p:nvSpPr>
          <p:spPr>
            <a:xfrm>
              <a:off x="7255918" y="7341358"/>
              <a:ext cx="3499691" cy="42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생성 알고리즘</a:t>
              </a:r>
              <a:endParaRPr lang="en-US" sz="2395" b="1" spc="-71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74170" y="1006911"/>
            <a:ext cx="1186433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서비스 이용자 타겟팅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E61871-B298-617F-1545-E3D6CF5C5F61}"/>
              </a:ext>
            </a:extLst>
          </p:cNvPr>
          <p:cNvGrpSpPr/>
          <p:nvPr/>
        </p:nvGrpSpPr>
        <p:grpSpPr>
          <a:xfrm>
            <a:off x="1159387" y="2000410"/>
            <a:ext cx="15969226" cy="2262049"/>
            <a:chOff x="1143802" y="1714500"/>
            <a:chExt cx="15969226" cy="2262049"/>
          </a:xfrm>
        </p:grpSpPr>
        <p:sp>
          <p:nvSpPr>
            <p:cNvPr id="2" name="Freeform 2"/>
            <p:cNvSpPr/>
            <p:nvPr/>
          </p:nvSpPr>
          <p:spPr>
            <a:xfrm>
              <a:off x="1143802" y="1714500"/>
              <a:ext cx="15969226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13514" y="2810688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근무자가 같은 시급을 받고 같은 업무를 하는 </a:t>
              </a:r>
              <a:r>
                <a:rPr lang="ko-KR" altLang="en-US" sz="2600" b="1" spc="-77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업장</a:t>
              </a:r>
              <a:endParaRPr lang="en-US" sz="2600" b="1" spc="-77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802B0C3-1DA8-6797-930F-5D2D2BAFBB53}"/>
                </a:ext>
              </a:extLst>
            </p:cNvPr>
            <p:cNvSpPr/>
            <p:nvPr/>
          </p:nvSpPr>
          <p:spPr>
            <a:xfrm>
              <a:off x="1636960" y="2548369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Freeform 20" descr="사용자 윤곽선">
              <a:extLst>
                <a:ext uri="{FF2B5EF4-FFF2-40B4-BE49-F238E27FC236}">
                  <a16:creationId xmlns:a16="http://schemas.microsoft.com/office/drawing/2014/main" id="{F1AE2B68-0DE9-83DE-E8E3-7706E3EDD06A}"/>
                </a:ext>
              </a:extLst>
            </p:cNvPr>
            <p:cNvSpPr/>
            <p:nvPr/>
          </p:nvSpPr>
          <p:spPr>
            <a:xfrm>
              <a:off x="1737223" y="2585114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456D1E-3A78-EC0B-A424-4E5FC2889A56}"/>
              </a:ext>
            </a:extLst>
          </p:cNvPr>
          <p:cNvGrpSpPr/>
          <p:nvPr/>
        </p:nvGrpSpPr>
        <p:grpSpPr>
          <a:xfrm>
            <a:off x="1143000" y="4577987"/>
            <a:ext cx="15970028" cy="2262049"/>
            <a:chOff x="1143000" y="5072737"/>
            <a:chExt cx="15970028" cy="2262049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D9D5B81F-E475-F762-C0D3-601B43428BE5}"/>
                </a:ext>
              </a:extLst>
            </p:cNvPr>
            <p:cNvSpPr/>
            <p:nvPr/>
          </p:nvSpPr>
          <p:spPr>
            <a:xfrm>
              <a:off x="1143000" y="5072737"/>
              <a:ext cx="15970028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335BA239-F58F-75CB-FEFB-D7435630F09C}"/>
                </a:ext>
              </a:extLst>
            </p:cNvPr>
            <p:cNvSpPr txBox="1"/>
            <p:nvPr/>
          </p:nvSpPr>
          <p:spPr>
            <a:xfrm>
              <a:off x="3212712" y="6168925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업무 단위가 아닌 시간 단위로 근무를 하는 </a:t>
              </a:r>
              <a:r>
                <a:rPr lang="ko-KR" altLang="en-US" sz="2600" b="1" spc="-77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업장</a:t>
              </a:r>
              <a:endParaRPr lang="en-US" sz="2600" b="1" spc="-77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C6F3C69-60AA-7454-70EA-376C1DB21E70}"/>
                </a:ext>
              </a:extLst>
            </p:cNvPr>
            <p:cNvSpPr/>
            <p:nvPr/>
          </p:nvSpPr>
          <p:spPr>
            <a:xfrm>
              <a:off x="1636158" y="5906606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Freeform 20" descr="사용자 윤곽선">
              <a:extLst>
                <a:ext uri="{FF2B5EF4-FFF2-40B4-BE49-F238E27FC236}">
                  <a16:creationId xmlns:a16="http://schemas.microsoft.com/office/drawing/2014/main" id="{F4585688-EC24-FEA0-5F47-5BCD2B6FED75}"/>
                </a:ext>
              </a:extLst>
            </p:cNvPr>
            <p:cNvSpPr/>
            <p:nvPr/>
          </p:nvSpPr>
          <p:spPr>
            <a:xfrm>
              <a:off x="1736421" y="5943351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9D3A81-2269-5BD6-F85A-49E3A1AF3226}"/>
              </a:ext>
            </a:extLst>
          </p:cNvPr>
          <p:cNvGrpSpPr/>
          <p:nvPr/>
        </p:nvGrpSpPr>
        <p:grpSpPr>
          <a:xfrm>
            <a:off x="1143000" y="7155565"/>
            <a:ext cx="15970028" cy="2262049"/>
            <a:chOff x="1179250" y="7441475"/>
            <a:chExt cx="15970028" cy="2262049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F9336A43-C8D2-7E06-E811-F783AF442B9B}"/>
                </a:ext>
              </a:extLst>
            </p:cNvPr>
            <p:cNvSpPr/>
            <p:nvPr/>
          </p:nvSpPr>
          <p:spPr>
            <a:xfrm>
              <a:off x="1179250" y="7441475"/>
              <a:ext cx="15970028" cy="2262049"/>
            </a:xfrm>
            <a:custGeom>
              <a:avLst/>
              <a:gdLst/>
              <a:ahLst/>
              <a:cxnLst/>
              <a:rect l="l" t="t" r="r" b="b"/>
              <a:pathLst>
                <a:path w="6614411" h="2262049">
                  <a:moveTo>
                    <a:pt x="0" y="0"/>
                  </a:moveTo>
                  <a:lnTo>
                    <a:pt x="6614411" y="0"/>
                  </a:lnTo>
                  <a:lnTo>
                    <a:pt x="6614411" y="2262049"/>
                  </a:lnTo>
                  <a:lnTo>
                    <a:pt x="0" y="226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FB370D9C-96C2-621C-4C32-BC1864523692}"/>
                </a:ext>
              </a:extLst>
            </p:cNvPr>
            <p:cNvSpPr txBox="1"/>
            <p:nvPr/>
          </p:nvSpPr>
          <p:spPr>
            <a:xfrm>
              <a:off x="3248962" y="8537663"/>
              <a:ext cx="13124351" cy="45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ko-KR" altLang="en-US" sz="2600" b="1" spc="-77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직급 또는 숙련도에 따라 근무 배정이 달라지지 않는 </a:t>
              </a:r>
              <a:r>
                <a:rPr lang="ko-KR" altLang="en-US" sz="2600" b="1" spc="-77" dirty="0" err="1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업장</a:t>
              </a:r>
              <a:endParaRPr lang="en-US" sz="2600" b="1" spc="-77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25B9DC-AE48-9FD7-03CB-B5C1649B342A}"/>
                </a:ext>
              </a:extLst>
            </p:cNvPr>
            <p:cNvSpPr/>
            <p:nvPr/>
          </p:nvSpPr>
          <p:spPr>
            <a:xfrm>
              <a:off x="1672408" y="8275344"/>
              <a:ext cx="1083396" cy="1053523"/>
            </a:xfrm>
            <a:prstGeom prst="ellipse">
              <a:avLst/>
            </a:prstGeom>
            <a:solidFill>
              <a:srgbClr val="4BACC6"/>
            </a:solidFill>
            <a:ln>
              <a:solidFill>
                <a:srgbClr val="4BAC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20" descr="사용자 윤곽선">
              <a:extLst>
                <a:ext uri="{FF2B5EF4-FFF2-40B4-BE49-F238E27FC236}">
                  <a16:creationId xmlns:a16="http://schemas.microsoft.com/office/drawing/2014/main" id="{5FA79933-969B-3CC1-BBE4-B8FC4D6E2C5F}"/>
                </a:ext>
              </a:extLst>
            </p:cNvPr>
            <p:cNvSpPr/>
            <p:nvPr/>
          </p:nvSpPr>
          <p:spPr>
            <a:xfrm>
              <a:off x="1772671" y="8312089"/>
              <a:ext cx="911726" cy="955529"/>
            </a:xfrm>
            <a:custGeom>
              <a:avLst/>
              <a:gdLst/>
              <a:ahLst/>
              <a:cxnLst/>
              <a:rect l="l" t="t" r="r" b="b"/>
              <a:pathLst>
                <a:path w="1215635" h="1274039">
                  <a:moveTo>
                    <a:pt x="0" y="0"/>
                  </a:moveTo>
                  <a:lnTo>
                    <a:pt x="1215634" y="0"/>
                  </a:lnTo>
                  <a:lnTo>
                    <a:pt x="1215634" y="1274039"/>
                  </a:lnTo>
                  <a:lnTo>
                    <a:pt x="0" y="127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402" r="-2402"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2589793" y="2335608"/>
            <a:ext cx="4505841" cy="2630965"/>
            <a:chOff x="0" y="0"/>
            <a:chExt cx="6007788" cy="350795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07788" cy="3507953"/>
              <a:chOff x="0" y="0"/>
              <a:chExt cx="1309904" cy="7648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0990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76485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727054"/>
                    </a:lnTo>
                    <a:cubicBezTo>
                      <a:pt x="1309904" y="747931"/>
                      <a:pt x="1292981" y="764854"/>
                      <a:pt x="1272104" y="764854"/>
                    </a:cubicBezTo>
                    <a:lnTo>
                      <a:pt x="37800" y="764854"/>
                    </a:lnTo>
                    <a:cubicBezTo>
                      <a:pt x="16924" y="764854"/>
                      <a:pt x="0" y="747931"/>
                      <a:pt x="0" y="72705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30990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26251" y="1458437"/>
              <a:ext cx="4504509" cy="1400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근무자들이 원하는 근무 시간대가 반영되지 않는 근무 일정으로 인해 근무 만족도 하락 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26251" y="545333"/>
              <a:ext cx="4504509" cy="61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만족도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4872" y="2512535"/>
            <a:ext cx="4505841" cy="2630965"/>
            <a:chOff x="0" y="0"/>
            <a:chExt cx="6007788" cy="350795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007788" cy="3507953"/>
              <a:chOff x="0" y="0"/>
              <a:chExt cx="1309904" cy="7648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0990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76485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727054"/>
                    </a:lnTo>
                    <a:cubicBezTo>
                      <a:pt x="1309904" y="747931"/>
                      <a:pt x="1292981" y="764854"/>
                      <a:pt x="1272104" y="764854"/>
                    </a:cubicBezTo>
                    <a:lnTo>
                      <a:pt x="37800" y="764854"/>
                    </a:lnTo>
                    <a:cubicBezTo>
                      <a:pt x="16924" y="764854"/>
                      <a:pt x="0" y="747931"/>
                      <a:pt x="0" y="72705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130990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26251" y="1334305"/>
              <a:ext cx="4728000" cy="1879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근무자들의 근무 가능 시간대를 취합해 수동으로 근무 일정을 짜기 위한 시간과 인력 소모로 업무 효율성이 감소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6251" y="494869"/>
              <a:ext cx="4728000" cy="61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업무 효율성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3674" y="5480832"/>
            <a:ext cx="4501960" cy="2412175"/>
            <a:chOff x="0" y="0"/>
            <a:chExt cx="6002613" cy="413966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002613" cy="4139665"/>
              <a:chOff x="0" y="0"/>
              <a:chExt cx="1308776" cy="9025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08776" cy="902589"/>
              </a:xfrm>
              <a:custGeom>
                <a:avLst/>
                <a:gdLst/>
                <a:ahLst/>
                <a:cxnLst/>
                <a:rect l="l" t="t" r="r" b="b"/>
                <a:pathLst>
                  <a:path w="1308776" h="902589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864756"/>
                    </a:lnTo>
                    <a:cubicBezTo>
                      <a:pt x="1308776" y="885651"/>
                      <a:pt x="1291838" y="902589"/>
                      <a:pt x="1270943" y="902589"/>
                    </a:cubicBezTo>
                    <a:lnTo>
                      <a:pt x="37833" y="902589"/>
                    </a:lnTo>
                    <a:cubicBezTo>
                      <a:pt x="16938" y="902589"/>
                      <a:pt x="0" y="885651"/>
                      <a:pt x="0" y="864756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308776" cy="959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25711" y="2085977"/>
              <a:ext cx="4863489" cy="56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25711" y="525172"/>
              <a:ext cx="4863489" cy="78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편성의 공정성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25644" y="5568482"/>
            <a:ext cx="4544296" cy="1994565"/>
            <a:chOff x="0" y="0"/>
            <a:chExt cx="6059061" cy="363634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059061" cy="3507953"/>
              <a:chOff x="0" y="0"/>
              <a:chExt cx="1321084" cy="76485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2108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21084" h="764854">
                    <a:moveTo>
                      <a:pt x="37480" y="0"/>
                    </a:moveTo>
                    <a:lnTo>
                      <a:pt x="1283603" y="0"/>
                    </a:lnTo>
                    <a:cubicBezTo>
                      <a:pt x="1293544" y="0"/>
                      <a:pt x="1303077" y="3949"/>
                      <a:pt x="1310106" y="10978"/>
                    </a:cubicBezTo>
                    <a:cubicBezTo>
                      <a:pt x="1317135" y="18007"/>
                      <a:pt x="1321084" y="27540"/>
                      <a:pt x="1321084" y="37480"/>
                    </a:cubicBezTo>
                    <a:lnTo>
                      <a:pt x="1321084" y="727374"/>
                    </a:lnTo>
                    <a:cubicBezTo>
                      <a:pt x="1321084" y="748074"/>
                      <a:pt x="1304303" y="764854"/>
                      <a:pt x="1283603" y="764854"/>
                    </a:cubicBezTo>
                    <a:lnTo>
                      <a:pt x="37480" y="764854"/>
                    </a:lnTo>
                    <a:cubicBezTo>
                      <a:pt x="16781" y="764854"/>
                      <a:pt x="0" y="748074"/>
                      <a:pt x="0" y="727374"/>
                    </a:cubicBezTo>
                    <a:lnTo>
                      <a:pt x="0" y="37480"/>
                    </a:lnTo>
                    <a:cubicBezTo>
                      <a:pt x="0" y="16781"/>
                      <a:pt x="16781" y="0"/>
                      <a:pt x="37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132108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31595" y="1720952"/>
              <a:ext cx="4768350" cy="1915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관리자가 직접 근무 일정을 관리해 중복이나 누락 등의 오류 발생</a:t>
              </a:r>
              <a:endParaRPr lang="en-US" altLang="ko-KR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  <a:p>
              <a:pPr algn="l">
                <a:lnSpc>
                  <a:spcPts val="2847"/>
                </a:lnSpc>
              </a:pP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31595" y="525174"/>
              <a:ext cx="4768350" cy="8389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관리 정확도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0257" y="985438"/>
            <a:ext cx="1297463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서비스</a:t>
            </a:r>
            <a:r>
              <a:rPr 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ko-KR" alt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 배경 및 필요성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55B550B6-2EA2-9BC7-FB17-D62344AE1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51637"/>
              </p:ext>
            </p:extLst>
          </p:nvPr>
        </p:nvGraphicFramePr>
        <p:xfrm>
          <a:off x="6073711" y="3300646"/>
          <a:ext cx="6140577" cy="368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10">
            <a:extLst>
              <a:ext uri="{FF2B5EF4-FFF2-40B4-BE49-F238E27FC236}">
                <a16:creationId xmlns:a16="http://schemas.microsoft.com/office/drawing/2014/main" id="{2652CF72-52DC-D0C4-BF94-65A0191EB8F8}"/>
              </a:ext>
            </a:extLst>
          </p:cNvPr>
          <p:cNvSpPr txBox="1"/>
          <p:nvPr/>
        </p:nvSpPr>
        <p:spPr>
          <a:xfrm>
            <a:off x="13130376" y="6483326"/>
            <a:ext cx="3378382" cy="14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 편성이 선착순으로 정해지거나 특별한 기준이 없어 근무 일정 편성의 공정성 낮음</a:t>
            </a:r>
            <a:endParaRPr lang="en-US" altLang="ko-KR" sz="1898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l">
              <a:lnSpc>
                <a:spcPts val="2847"/>
              </a:lnSpc>
            </a:pPr>
            <a:endParaRPr lang="en-US" sz="1898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F5E310-D405-E7C6-23AA-33181CCE535E}"/>
              </a:ext>
            </a:extLst>
          </p:cNvPr>
          <p:cNvGrpSpPr/>
          <p:nvPr/>
        </p:nvGrpSpPr>
        <p:grpSpPr>
          <a:xfrm>
            <a:off x="6893020" y="7461115"/>
            <a:ext cx="4501960" cy="2412175"/>
            <a:chOff x="6893020" y="7658100"/>
            <a:chExt cx="4501960" cy="2412175"/>
          </a:xfrm>
        </p:grpSpPr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B85FB766-7657-CFEA-3D39-EA86425CB9D8}"/>
                </a:ext>
              </a:extLst>
            </p:cNvPr>
            <p:cNvGrpSpPr/>
            <p:nvPr/>
          </p:nvGrpSpPr>
          <p:grpSpPr>
            <a:xfrm>
              <a:off x="6893020" y="7658100"/>
              <a:ext cx="4501960" cy="2412175"/>
              <a:chOff x="0" y="0"/>
              <a:chExt cx="6002613" cy="4139665"/>
            </a:xfrm>
          </p:grpSpPr>
          <p:grpSp>
            <p:nvGrpSpPr>
              <p:cNvPr id="36" name="Group 19">
                <a:extLst>
                  <a:ext uri="{FF2B5EF4-FFF2-40B4-BE49-F238E27FC236}">
                    <a16:creationId xmlns:a16="http://schemas.microsoft.com/office/drawing/2014/main" id="{03D07795-D31B-83C9-627A-C67DAD02CCC2}"/>
                  </a:ext>
                </a:extLst>
              </p:cNvPr>
              <p:cNvGrpSpPr/>
              <p:nvPr/>
            </p:nvGrpSpPr>
            <p:grpSpPr>
              <a:xfrm>
                <a:off x="0" y="0"/>
                <a:ext cx="6002613" cy="4139665"/>
                <a:chOff x="0" y="0"/>
                <a:chExt cx="1308776" cy="902589"/>
              </a:xfrm>
            </p:grpSpPr>
            <p:sp>
              <p:nvSpPr>
                <p:cNvPr id="39" name="Freeform 20">
                  <a:extLst>
                    <a:ext uri="{FF2B5EF4-FFF2-40B4-BE49-F238E27FC236}">
                      <a16:creationId xmlns:a16="http://schemas.microsoft.com/office/drawing/2014/main" id="{68651688-8F31-4F68-AD2C-E607456A656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08776" cy="902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776" h="902589">
                      <a:moveTo>
                        <a:pt x="37833" y="0"/>
                      </a:moveTo>
                      <a:lnTo>
                        <a:pt x="1270943" y="0"/>
                      </a:lnTo>
                      <a:cubicBezTo>
                        <a:pt x="1280977" y="0"/>
                        <a:pt x="1290600" y="3986"/>
                        <a:pt x="1297695" y="11081"/>
                      </a:cubicBezTo>
                      <a:cubicBezTo>
                        <a:pt x="1304790" y="18176"/>
                        <a:pt x="1308776" y="27799"/>
                        <a:pt x="1308776" y="37833"/>
                      </a:cubicBezTo>
                      <a:lnTo>
                        <a:pt x="1308776" y="864756"/>
                      </a:lnTo>
                      <a:cubicBezTo>
                        <a:pt x="1308776" y="885651"/>
                        <a:pt x="1291838" y="902589"/>
                        <a:pt x="1270943" y="902589"/>
                      </a:cubicBezTo>
                      <a:lnTo>
                        <a:pt x="37833" y="902589"/>
                      </a:lnTo>
                      <a:cubicBezTo>
                        <a:pt x="16938" y="902589"/>
                        <a:pt x="0" y="885651"/>
                        <a:pt x="0" y="864756"/>
                      </a:cubicBezTo>
                      <a:lnTo>
                        <a:pt x="0" y="37833"/>
                      </a:lnTo>
                      <a:cubicBezTo>
                        <a:pt x="0" y="16938"/>
                        <a:pt x="16938" y="0"/>
                        <a:pt x="378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68BBCD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" name="TextBox 21">
                  <a:extLst>
                    <a:ext uri="{FF2B5EF4-FFF2-40B4-BE49-F238E27FC236}">
                      <a16:creationId xmlns:a16="http://schemas.microsoft.com/office/drawing/2014/main" id="{D0DDF248-306E-A9F4-450B-29E66129E23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308776" cy="95973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150"/>
                    </a:lnSpc>
                    <a:spcBef>
                      <a:spcPct val="0"/>
                    </a:spcBef>
                  </a:pPr>
                  <a:endParaRPr dirty="0">
                    <a:latin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7" name="TextBox 22">
                <a:extLst>
                  <a:ext uri="{FF2B5EF4-FFF2-40B4-BE49-F238E27FC236}">
                    <a16:creationId xmlns:a16="http://schemas.microsoft.com/office/drawing/2014/main" id="{B625C462-89B5-0031-5D52-9908922B4E5A}"/>
                  </a:ext>
                </a:extLst>
              </p:cNvPr>
              <p:cNvSpPr txBox="1"/>
              <p:nvPr/>
            </p:nvSpPr>
            <p:spPr>
              <a:xfrm>
                <a:off x="625711" y="2085977"/>
                <a:ext cx="4863489" cy="5624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47"/>
                  </a:lnSpc>
                </a:pPr>
                <a:endParaRPr 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endParaRPr>
              </a:p>
            </p:txBody>
          </p:sp>
          <p:sp>
            <p:nvSpPr>
              <p:cNvPr id="38" name="TextBox 23">
                <a:extLst>
                  <a:ext uri="{FF2B5EF4-FFF2-40B4-BE49-F238E27FC236}">
                    <a16:creationId xmlns:a16="http://schemas.microsoft.com/office/drawing/2014/main" id="{6235643D-FF80-AA5E-8424-1D039D258BF0}"/>
                  </a:ext>
                </a:extLst>
              </p:cNvPr>
              <p:cNvSpPr txBox="1"/>
              <p:nvPr/>
            </p:nvSpPr>
            <p:spPr>
              <a:xfrm>
                <a:off x="625711" y="525172"/>
                <a:ext cx="4863489" cy="7920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9"/>
                  </a:lnSpc>
                </a:pPr>
                <a:r>
                  <a:rPr lang="ko-KR" altLang="en-US" sz="2599" b="1" spc="-77" dirty="0">
                    <a:solidFill>
                      <a:srgbClr val="1195B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urce Han Sans KR Bold"/>
                    <a:sym typeface="Source Han Sans KR Bold"/>
                  </a:rPr>
                  <a:t>근무 편성으로 인한 갈등</a:t>
                </a:r>
                <a:endParaRPr 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endParaRPr>
              </a:p>
            </p:txBody>
          </p:sp>
        </p:grp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385DD9D1-84CD-8473-4BBD-A1AF0363D444}"/>
                </a:ext>
              </a:extLst>
            </p:cNvPr>
            <p:cNvSpPr txBox="1"/>
            <p:nvPr/>
          </p:nvSpPr>
          <p:spPr>
            <a:xfrm>
              <a:off x="7429722" y="8660594"/>
              <a:ext cx="3378382" cy="105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 일정 편성과 변경 과정에서 관리자와 근무자</a:t>
              </a:r>
              <a:r>
                <a:rPr lang="en-US" altLang="ko-KR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. </a:t>
              </a: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근무자와 근무자 간의 갈등 발생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2" name="Group 24">
            <a:extLst>
              <a:ext uri="{FF2B5EF4-FFF2-40B4-BE49-F238E27FC236}">
                <a16:creationId xmlns:a16="http://schemas.microsoft.com/office/drawing/2014/main" id="{38836E17-DF30-9F67-CF5A-2B143D1A8912}"/>
              </a:ext>
            </a:extLst>
          </p:cNvPr>
          <p:cNvGrpSpPr/>
          <p:nvPr/>
        </p:nvGrpSpPr>
        <p:grpSpPr>
          <a:xfrm>
            <a:off x="1325644" y="7917604"/>
            <a:ext cx="4544296" cy="1924140"/>
            <a:chOff x="0" y="0"/>
            <a:chExt cx="6059061" cy="3507953"/>
          </a:xfrm>
        </p:grpSpPr>
        <p:grpSp>
          <p:nvGrpSpPr>
            <p:cNvPr id="3" name="Group 25">
              <a:extLst>
                <a:ext uri="{FF2B5EF4-FFF2-40B4-BE49-F238E27FC236}">
                  <a16:creationId xmlns:a16="http://schemas.microsoft.com/office/drawing/2014/main" id="{989F6355-2ED4-83F5-3FAF-859AA0C6ACC5}"/>
                </a:ext>
              </a:extLst>
            </p:cNvPr>
            <p:cNvGrpSpPr/>
            <p:nvPr/>
          </p:nvGrpSpPr>
          <p:grpSpPr>
            <a:xfrm>
              <a:off x="0" y="0"/>
              <a:ext cx="6059061" cy="3507953"/>
              <a:chOff x="0" y="0"/>
              <a:chExt cx="1321084" cy="764854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0DCF599B-8B81-842C-74BF-0798FAE93965}"/>
                  </a:ext>
                </a:extLst>
              </p:cNvPr>
              <p:cNvSpPr/>
              <p:nvPr/>
            </p:nvSpPr>
            <p:spPr>
              <a:xfrm>
                <a:off x="0" y="0"/>
                <a:ext cx="132108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21084" h="764854">
                    <a:moveTo>
                      <a:pt x="37480" y="0"/>
                    </a:moveTo>
                    <a:lnTo>
                      <a:pt x="1283603" y="0"/>
                    </a:lnTo>
                    <a:cubicBezTo>
                      <a:pt x="1293544" y="0"/>
                      <a:pt x="1303077" y="3949"/>
                      <a:pt x="1310106" y="10978"/>
                    </a:cubicBezTo>
                    <a:cubicBezTo>
                      <a:pt x="1317135" y="18007"/>
                      <a:pt x="1321084" y="27540"/>
                      <a:pt x="1321084" y="37480"/>
                    </a:cubicBezTo>
                    <a:lnTo>
                      <a:pt x="1321084" y="727374"/>
                    </a:lnTo>
                    <a:cubicBezTo>
                      <a:pt x="1321084" y="748074"/>
                      <a:pt x="1304303" y="764854"/>
                      <a:pt x="1283603" y="764854"/>
                    </a:cubicBezTo>
                    <a:lnTo>
                      <a:pt x="37480" y="764854"/>
                    </a:lnTo>
                    <a:cubicBezTo>
                      <a:pt x="16781" y="764854"/>
                      <a:pt x="0" y="748074"/>
                      <a:pt x="0" y="727374"/>
                    </a:cubicBezTo>
                    <a:lnTo>
                      <a:pt x="0" y="37480"/>
                    </a:lnTo>
                    <a:cubicBezTo>
                      <a:pt x="0" y="16781"/>
                      <a:pt x="16781" y="0"/>
                      <a:pt x="37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255DB96-59F5-5872-F7F3-BCD1A9CAF0F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2108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9D973C53-EE13-6C10-9677-E12C83D7843D}"/>
                </a:ext>
              </a:extLst>
            </p:cNvPr>
            <p:cNvSpPr txBox="1"/>
            <p:nvPr/>
          </p:nvSpPr>
          <p:spPr>
            <a:xfrm>
              <a:off x="631595" y="1603971"/>
              <a:ext cx="4768350" cy="1260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1898" b="1" spc="-56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Medium"/>
                  <a:sym typeface="Source Han Sans KR Medium"/>
                </a:rPr>
                <a:t>비용 절감을 위해 매장 근무자를 늘리거나 근무지 이동이 잦아짐 </a:t>
              </a: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2C5F6B1D-E7C2-0616-356B-51299AE2349D}"/>
                </a:ext>
              </a:extLst>
            </p:cNvPr>
            <p:cNvSpPr txBox="1"/>
            <p:nvPr/>
          </p:nvSpPr>
          <p:spPr>
            <a:xfrm>
              <a:off x="631595" y="525174"/>
              <a:ext cx="4768350" cy="841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2599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인원 측면</a:t>
              </a:r>
              <a:endParaRPr lang="en-US" sz="2599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9441740" y="2643118"/>
            <a:ext cx="10515600" cy="6398538"/>
            <a:chOff x="-7600871" y="-4235227"/>
            <a:chExt cx="13603484" cy="10792190"/>
          </a:xfrm>
        </p:grpSpPr>
        <p:grpSp>
          <p:nvGrpSpPr>
            <p:cNvPr id="19" name="Group 19"/>
            <p:cNvGrpSpPr/>
            <p:nvPr/>
          </p:nvGrpSpPr>
          <p:grpSpPr>
            <a:xfrm>
              <a:off x="-7600871" y="-4235227"/>
              <a:ext cx="13603484" cy="10792190"/>
              <a:chOff x="-1657251" y="-923425"/>
              <a:chExt cx="2966027" cy="23530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1657251" y="-923425"/>
                <a:ext cx="1545309" cy="2353068"/>
              </a:xfrm>
              <a:custGeom>
                <a:avLst/>
                <a:gdLst/>
                <a:ahLst/>
                <a:cxnLst/>
                <a:rect l="l" t="t" r="r" b="b"/>
                <a:pathLst>
                  <a:path w="1308776" h="902589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864756"/>
                    </a:lnTo>
                    <a:cubicBezTo>
                      <a:pt x="1308776" y="885651"/>
                      <a:pt x="1291838" y="902589"/>
                      <a:pt x="1270943" y="902589"/>
                    </a:cubicBezTo>
                    <a:lnTo>
                      <a:pt x="37833" y="902589"/>
                    </a:lnTo>
                    <a:cubicBezTo>
                      <a:pt x="16938" y="902589"/>
                      <a:pt x="0" y="885651"/>
                      <a:pt x="0" y="864756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308776" cy="959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25711" y="2085977"/>
              <a:ext cx="4863489" cy="56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 lang="en-US" sz="1898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77996" y="2655818"/>
            <a:ext cx="11198574" cy="6398538"/>
            <a:chOff x="-14036936" y="335963"/>
            <a:chExt cx="14931432" cy="8531383"/>
          </a:xfrm>
        </p:grpSpPr>
        <p:sp>
          <p:nvSpPr>
            <p:cNvPr id="8" name="Freeform 8"/>
            <p:cNvSpPr/>
            <p:nvPr/>
          </p:nvSpPr>
          <p:spPr>
            <a:xfrm>
              <a:off x="-14036936" y="335963"/>
              <a:ext cx="6949240" cy="8531383"/>
            </a:xfrm>
            <a:custGeom>
              <a:avLst/>
              <a:gdLst/>
              <a:ahLst/>
              <a:cxnLst/>
              <a:rect l="l" t="t" r="r" b="b"/>
              <a:pathLst>
                <a:path w="1309904" h="764854">
                  <a:moveTo>
                    <a:pt x="37800" y="0"/>
                  </a:moveTo>
                  <a:lnTo>
                    <a:pt x="1272104" y="0"/>
                  </a:lnTo>
                  <a:cubicBezTo>
                    <a:pt x="1292981" y="0"/>
                    <a:pt x="1309904" y="16924"/>
                    <a:pt x="1309904" y="37800"/>
                  </a:cubicBezTo>
                  <a:lnTo>
                    <a:pt x="1309904" y="727054"/>
                  </a:lnTo>
                  <a:cubicBezTo>
                    <a:pt x="1309904" y="747931"/>
                    <a:pt x="1292981" y="764854"/>
                    <a:pt x="1272104" y="764854"/>
                  </a:cubicBezTo>
                  <a:lnTo>
                    <a:pt x="37800" y="764854"/>
                  </a:lnTo>
                  <a:cubicBezTo>
                    <a:pt x="16924" y="764854"/>
                    <a:pt x="0" y="747931"/>
                    <a:pt x="0" y="727054"/>
                  </a:cubicBezTo>
                  <a:lnTo>
                    <a:pt x="0" y="37800"/>
                  </a:lnTo>
                  <a:cubicBezTo>
                    <a:pt x="0" y="16924"/>
                    <a:pt x="16924" y="0"/>
                    <a:pt x="378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3356318" y="1447975"/>
              <a:ext cx="5588002" cy="1313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3200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 일정 자동화 알고리즘</a:t>
              </a:r>
              <a:endParaRPr lang="en-US" sz="3200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DDA5C9A7-9E68-8FEA-48B2-99448CA359A9}"/>
                </a:ext>
              </a:extLst>
            </p:cNvPr>
            <p:cNvSpPr txBox="1"/>
            <p:nvPr/>
          </p:nvSpPr>
          <p:spPr>
            <a:xfrm>
              <a:off x="-4693507" y="1447975"/>
              <a:ext cx="5588003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endParaRPr lang="en-US" sz="3200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92D1587D-CFE3-7D29-3FE3-A16204DA41DC}"/>
                </a:ext>
              </a:extLst>
            </p:cNvPr>
            <p:cNvSpPr txBox="1"/>
            <p:nvPr/>
          </p:nvSpPr>
          <p:spPr>
            <a:xfrm>
              <a:off x="-4693507" y="1447975"/>
              <a:ext cx="5588003" cy="1313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3200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근무자</a:t>
              </a:r>
              <a:r>
                <a:rPr lang="en-US" altLang="ko-KR" sz="3200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-</a:t>
              </a:r>
              <a:r>
                <a:rPr lang="ko-KR" altLang="en-US" sz="3200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관리자</a:t>
              </a:r>
              <a:endParaRPr lang="en-US" altLang="ko-KR" sz="3200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  <a:p>
              <a:pPr algn="ctr"/>
              <a:r>
                <a:rPr lang="ko-KR" altLang="en-US" sz="3200" b="1" spc="-77" dirty="0">
                  <a:solidFill>
                    <a:srgbClr val="1195B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urce Han Sans KR Bold"/>
                  <a:sym typeface="Source Han Sans KR Bold"/>
                </a:rPr>
                <a:t>통합 일정 관리</a:t>
              </a:r>
              <a:endParaRPr lang="en-US" altLang="ko-KR" sz="3200" b="1" spc="-77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0257" y="985438"/>
            <a:ext cx="1297463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서</a:t>
            </a:r>
            <a:r>
              <a:rPr lang="ko-KR" altLang="en-US" sz="5400" b="1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비스 최종 목표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2652CF72-52DC-D0C4-BF94-65A0191EB8F8}"/>
              </a:ext>
            </a:extLst>
          </p:cNvPr>
          <p:cNvSpPr txBox="1"/>
          <p:nvPr/>
        </p:nvSpPr>
        <p:spPr>
          <a:xfrm>
            <a:off x="3989029" y="5190571"/>
            <a:ext cx="3389864" cy="2243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알고리즘을 통해 근무를 자동으로 편성함으로써 </a:t>
            </a:r>
            <a:endParaRPr lang="en-US" altLang="ko-KR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효율적</a:t>
            </a: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이고 </a:t>
            </a:r>
            <a:r>
              <a:rPr lang="ko-KR" altLang="en-US" sz="28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합리적인</a:t>
            </a:r>
            <a:endParaRPr lang="en-US" altLang="ko-KR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 배정</a:t>
            </a:r>
            <a:endParaRPr lang="en-US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12C35194-2B8E-D786-ABA2-15D039BC2B54}"/>
              </a:ext>
            </a:extLst>
          </p:cNvPr>
          <p:cNvSpPr txBox="1"/>
          <p:nvPr/>
        </p:nvSpPr>
        <p:spPr>
          <a:xfrm>
            <a:off x="10491250" y="5190571"/>
            <a:ext cx="3389864" cy="168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관리자</a:t>
            </a:r>
            <a:r>
              <a:rPr lang="en-US" altLang="ko-KR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근무자</a:t>
            </a:r>
            <a:endParaRPr lang="en-US" altLang="ko-KR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모두</a:t>
            </a: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의 입장을 고려한</a:t>
            </a:r>
            <a:endParaRPr lang="en-US" altLang="ko-KR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56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urce Han Sans KR Medium"/>
                <a:sym typeface="Source Han Sans KR Medium"/>
              </a:rPr>
              <a:t>일정 관리 시스템</a:t>
            </a:r>
            <a:endParaRPr lang="en-US" altLang="ko-KR" sz="2400" b="1" spc="-56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29709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33545"/>
              </p:ext>
            </p:extLst>
          </p:nvPr>
        </p:nvGraphicFramePr>
        <p:xfrm>
          <a:off x="914400" y="2134615"/>
          <a:ext cx="16687798" cy="7580885"/>
        </p:xfrm>
        <a:graphic>
          <a:graphicData uri="http://schemas.openxmlformats.org/drawingml/2006/table">
            <a:tbl>
              <a:tblPr/>
              <a:tblGrid>
                <a:gridCol w="2383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7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3378183430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3579978723"/>
                    </a:ext>
                  </a:extLst>
                </a:gridCol>
              </a:tblGrid>
              <a:tr h="136175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평가 항목</a:t>
                      </a: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Shiftee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시프티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보스몬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Pinpl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핀플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Dutying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HowMuch</a:t>
                      </a:r>
                      <a:endParaRPr lang="en-US" altLang="ko-KR" sz="20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mo"/>
                        <a:sym typeface="Arim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하우머치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ShiftMate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근무시간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 Bold"/>
                          <a:sym typeface="Arimo Bold"/>
                        </a:rPr>
                        <a:t>확인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43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근무자-관리자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간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통합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일정공유</a:t>
                      </a:r>
                      <a:endParaRPr lang="en-US" altLang="ko-KR" sz="20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mo"/>
                        <a:sym typeface="Arimo"/>
                      </a:endParaRP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55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통계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시각화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대시보드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225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근무시간 선호도 신청 및 반영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△</a:t>
                      </a:r>
                      <a:endParaRPr lang="en-US" altLang="ko-KR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근무시간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변경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신청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및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승인기능만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존재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79286" y="957666"/>
            <a:ext cx="622877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선행사례</a:t>
            </a:r>
            <a:r>
              <a:rPr 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 </a:t>
            </a:r>
            <a:r>
              <a:rPr lang="en-US" sz="5400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조사</a:t>
            </a:r>
            <a:endParaRPr lang="en-US" sz="5400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4771" y="1025069"/>
            <a:ext cx="1251647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dirty="0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Architecture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4FCABA-7BA7-E08F-5538-496690C91E25}"/>
              </a:ext>
            </a:extLst>
          </p:cNvPr>
          <p:cNvGrpSpPr/>
          <p:nvPr/>
        </p:nvGrpSpPr>
        <p:grpSpPr>
          <a:xfrm>
            <a:off x="1091745" y="2933700"/>
            <a:ext cx="16104509" cy="5372100"/>
            <a:chOff x="754741" y="2457450"/>
            <a:chExt cx="16104509" cy="5372100"/>
          </a:xfrm>
        </p:grpSpPr>
        <p:grpSp>
          <p:nvGrpSpPr>
            <p:cNvPr id="3" name="Group 3"/>
            <p:cNvGrpSpPr/>
            <p:nvPr/>
          </p:nvGrpSpPr>
          <p:grpSpPr>
            <a:xfrm>
              <a:off x="3041166" y="2457450"/>
              <a:ext cx="1694447" cy="5372100"/>
              <a:chOff x="0" y="0"/>
              <a:chExt cx="2259263" cy="716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59203" cy="7162800"/>
              </a:xfrm>
              <a:custGeom>
                <a:avLst/>
                <a:gdLst/>
                <a:ahLst/>
                <a:cxnLst/>
                <a:rect l="l" t="t" r="r" b="b"/>
                <a:pathLst>
                  <a:path w="2259203" h="7162800">
                    <a:moveTo>
                      <a:pt x="25400" y="0"/>
                    </a:moveTo>
                    <a:lnTo>
                      <a:pt x="2233803" y="0"/>
                    </a:lnTo>
                    <a:cubicBezTo>
                      <a:pt x="2247773" y="0"/>
                      <a:pt x="2259203" y="11430"/>
                      <a:pt x="2259203" y="25400"/>
                    </a:cubicBezTo>
                    <a:lnTo>
                      <a:pt x="2259203" y="7137400"/>
                    </a:lnTo>
                    <a:cubicBezTo>
                      <a:pt x="2259203" y="7151370"/>
                      <a:pt x="2247773" y="7162800"/>
                      <a:pt x="2233803" y="7162800"/>
                    </a:cubicBezTo>
                    <a:lnTo>
                      <a:pt x="25400" y="7162800"/>
                    </a:lnTo>
                    <a:cubicBezTo>
                      <a:pt x="11430" y="7162800"/>
                      <a:pt x="0" y="7151370"/>
                      <a:pt x="0" y="713740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37400"/>
                    </a:lnTo>
                    <a:lnTo>
                      <a:pt x="25400" y="7137400"/>
                    </a:lnTo>
                    <a:lnTo>
                      <a:pt x="25400" y="7112000"/>
                    </a:lnTo>
                    <a:lnTo>
                      <a:pt x="2233803" y="7112000"/>
                    </a:lnTo>
                    <a:lnTo>
                      <a:pt x="2233803" y="7137400"/>
                    </a:lnTo>
                    <a:lnTo>
                      <a:pt x="2208403" y="7137400"/>
                    </a:lnTo>
                    <a:lnTo>
                      <a:pt x="2208403" y="25400"/>
                    </a:lnTo>
                    <a:lnTo>
                      <a:pt x="2233803" y="25400"/>
                    </a:lnTo>
                    <a:lnTo>
                      <a:pt x="2233803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" name="Freeform 5" descr="사용자 윤곽선"/>
            <p:cNvSpPr/>
            <p:nvPr/>
          </p:nvSpPr>
          <p:spPr>
            <a:xfrm>
              <a:off x="886040" y="4281093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4741" y="5671743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Client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06165" y="4623062"/>
              <a:ext cx="1710398" cy="870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Web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Browser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5010151" y="2457450"/>
              <a:ext cx="7257456" cy="5372100"/>
              <a:chOff x="0" y="0"/>
              <a:chExt cx="9676608" cy="716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676638" cy="7162800"/>
              </a:xfrm>
              <a:custGeom>
                <a:avLst/>
                <a:gdLst/>
                <a:ahLst/>
                <a:cxnLst/>
                <a:rect l="l" t="t" r="r" b="b"/>
                <a:pathLst>
                  <a:path w="9676638" h="7162800">
                    <a:moveTo>
                      <a:pt x="25400" y="0"/>
                    </a:moveTo>
                    <a:lnTo>
                      <a:pt x="9651238" y="0"/>
                    </a:lnTo>
                    <a:cubicBezTo>
                      <a:pt x="9665208" y="0"/>
                      <a:pt x="9676638" y="11430"/>
                      <a:pt x="9676638" y="25400"/>
                    </a:cubicBezTo>
                    <a:lnTo>
                      <a:pt x="9676638" y="7137400"/>
                    </a:lnTo>
                    <a:cubicBezTo>
                      <a:pt x="9676638" y="7151370"/>
                      <a:pt x="9665208" y="7162800"/>
                      <a:pt x="9651238" y="7162800"/>
                    </a:cubicBezTo>
                    <a:lnTo>
                      <a:pt x="25400" y="7162800"/>
                    </a:lnTo>
                    <a:cubicBezTo>
                      <a:pt x="11430" y="7162800"/>
                      <a:pt x="0" y="7151370"/>
                      <a:pt x="0" y="713740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37400"/>
                    </a:lnTo>
                    <a:lnTo>
                      <a:pt x="25400" y="7137400"/>
                    </a:lnTo>
                    <a:lnTo>
                      <a:pt x="25400" y="7112000"/>
                    </a:lnTo>
                    <a:lnTo>
                      <a:pt x="9651238" y="7112000"/>
                    </a:lnTo>
                    <a:lnTo>
                      <a:pt x="9651238" y="7137400"/>
                    </a:lnTo>
                    <a:lnTo>
                      <a:pt x="9625838" y="7137400"/>
                    </a:lnTo>
                    <a:lnTo>
                      <a:pt x="9625838" y="25400"/>
                    </a:lnTo>
                    <a:lnTo>
                      <a:pt x="9651238" y="25400"/>
                    </a:lnTo>
                    <a:lnTo>
                      <a:pt x="9651238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" name="Freeform 10" descr="upload.wikimedia.org/wikipedia/commons/thumb/a/a7/..."/>
            <p:cNvSpPr/>
            <p:nvPr/>
          </p:nvSpPr>
          <p:spPr>
            <a:xfrm>
              <a:off x="5715000" y="4407569"/>
              <a:ext cx="1614417" cy="1404543"/>
            </a:xfrm>
            <a:custGeom>
              <a:avLst/>
              <a:gdLst/>
              <a:ahLst/>
              <a:cxnLst/>
              <a:rect l="l" t="t" r="r" b="b"/>
              <a:pathLst>
                <a:path w="1614417" h="1404543">
                  <a:moveTo>
                    <a:pt x="0" y="0"/>
                  </a:moveTo>
                  <a:lnTo>
                    <a:pt x="1614417" y="0"/>
                  </a:lnTo>
                  <a:lnTo>
                    <a:pt x="1614417" y="1404543"/>
                  </a:lnTo>
                  <a:lnTo>
                    <a:pt x="0" y="1404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81002" y="5905972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React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2553950" y="2472640"/>
              <a:ext cx="4305300" cy="5356910"/>
              <a:chOff x="0" y="0"/>
              <a:chExt cx="5740400" cy="714254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40400" cy="7142607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7142607">
                    <a:moveTo>
                      <a:pt x="25400" y="0"/>
                    </a:moveTo>
                    <a:lnTo>
                      <a:pt x="5715000" y="0"/>
                    </a:lnTo>
                    <a:cubicBezTo>
                      <a:pt x="5728970" y="0"/>
                      <a:pt x="5740400" y="11430"/>
                      <a:pt x="5740400" y="25400"/>
                    </a:cubicBezTo>
                    <a:lnTo>
                      <a:pt x="5740400" y="7117207"/>
                    </a:lnTo>
                    <a:cubicBezTo>
                      <a:pt x="5740400" y="7131176"/>
                      <a:pt x="5728970" y="7142607"/>
                      <a:pt x="5715000" y="7142607"/>
                    </a:cubicBezTo>
                    <a:lnTo>
                      <a:pt x="25400" y="7142607"/>
                    </a:lnTo>
                    <a:cubicBezTo>
                      <a:pt x="11430" y="7142607"/>
                      <a:pt x="0" y="7131176"/>
                      <a:pt x="0" y="7117207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7117207"/>
                    </a:lnTo>
                    <a:lnTo>
                      <a:pt x="25400" y="7117207"/>
                    </a:lnTo>
                    <a:lnTo>
                      <a:pt x="25400" y="7091807"/>
                    </a:lnTo>
                    <a:lnTo>
                      <a:pt x="5715000" y="7091807"/>
                    </a:lnTo>
                    <a:lnTo>
                      <a:pt x="5715000" y="7117207"/>
                    </a:lnTo>
                    <a:lnTo>
                      <a:pt x="5689600" y="7117207"/>
                    </a:lnTo>
                    <a:lnTo>
                      <a:pt x="5689600" y="25400"/>
                    </a:lnTo>
                    <a:lnTo>
                      <a:pt x="5715000" y="25400"/>
                    </a:lnTo>
                    <a:lnTo>
                      <a:pt x="571500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  <p:txBody>
              <a:bodyPr/>
              <a:lstStyle/>
              <a:p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" name="Freeform 14" descr="MongoDB - 나무위키"/>
            <p:cNvSpPr/>
            <p:nvPr/>
          </p:nvSpPr>
          <p:spPr>
            <a:xfrm>
              <a:off x="13116221" y="4680212"/>
              <a:ext cx="3180757" cy="804084"/>
            </a:xfrm>
            <a:custGeom>
              <a:avLst/>
              <a:gdLst/>
              <a:ahLst/>
              <a:cxnLst/>
              <a:rect l="l" t="t" r="r" b="b"/>
              <a:pathLst>
                <a:path w="3180757" h="804084">
                  <a:moveTo>
                    <a:pt x="0" y="0"/>
                  </a:moveTo>
                  <a:lnTo>
                    <a:pt x="3180757" y="0"/>
                  </a:lnTo>
                  <a:lnTo>
                    <a:pt x="3180757" y="804084"/>
                  </a:lnTo>
                  <a:lnTo>
                    <a:pt x="0" y="80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5" descr="Node.js - 위키백과, 우리 모두의 백과사전"/>
            <p:cNvSpPr/>
            <p:nvPr/>
          </p:nvSpPr>
          <p:spPr>
            <a:xfrm>
              <a:off x="8941541" y="4281093"/>
              <a:ext cx="2733675" cy="1666875"/>
            </a:xfrm>
            <a:custGeom>
              <a:avLst/>
              <a:gdLst/>
              <a:ahLst/>
              <a:cxnLst/>
              <a:rect l="l" t="t" r="r" b="b"/>
              <a:pathLst>
                <a:path w="2733675" h="1666875">
                  <a:moveTo>
                    <a:pt x="0" y="0"/>
                  </a:moveTo>
                  <a:lnTo>
                    <a:pt x="2733675" y="0"/>
                  </a:lnTo>
                  <a:lnTo>
                    <a:pt x="27336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403527" y="6082962"/>
              <a:ext cx="1710398" cy="41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spc="-74" dirty="0">
                  <a:solidFill>
                    <a:srgbClr val="2034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o Bold"/>
                  <a:sym typeface="Arimo Bold"/>
                </a:rPr>
                <a:t>node.js</a:t>
              </a:r>
            </a:p>
          </p:txBody>
        </p:sp>
        <p:sp>
          <p:nvSpPr>
            <p:cNvPr id="17" name="Freeform 17" descr="전송 윤곽선"/>
            <p:cNvSpPr/>
            <p:nvPr/>
          </p:nvSpPr>
          <p:spPr>
            <a:xfrm>
              <a:off x="2133600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" descr="전송 윤곽선"/>
            <p:cNvSpPr/>
            <p:nvPr/>
          </p:nvSpPr>
          <p:spPr>
            <a:xfrm>
              <a:off x="4704758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9" descr="전송 윤곽선"/>
            <p:cNvSpPr/>
            <p:nvPr/>
          </p:nvSpPr>
          <p:spPr>
            <a:xfrm>
              <a:off x="7678279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20" descr="전송 윤곽선"/>
            <p:cNvSpPr/>
            <p:nvPr/>
          </p:nvSpPr>
          <p:spPr>
            <a:xfrm>
              <a:off x="11979827" y="463444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23380"/>
            <a:ext cx="7702830" cy="7301595"/>
          </a:xfrm>
          <a:custGeom>
            <a:avLst/>
            <a:gdLst/>
            <a:ahLst/>
            <a:cxnLst/>
            <a:rect l="l" t="t" r="r" b="b"/>
            <a:pathLst>
              <a:path w="7702830" h="7301595">
                <a:moveTo>
                  <a:pt x="0" y="0"/>
                </a:moveTo>
                <a:lnTo>
                  <a:pt x="7702830" y="0"/>
                </a:lnTo>
                <a:lnTo>
                  <a:pt x="7702830" y="7301595"/>
                </a:lnTo>
                <a:lnTo>
                  <a:pt x="0" y="730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345232" y="2023381"/>
            <a:ext cx="7914067" cy="7301594"/>
          </a:xfrm>
          <a:custGeom>
            <a:avLst/>
            <a:gdLst/>
            <a:ahLst/>
            <a:cxnLst/>
            <a:rect l="l" t="t" r="r" b="b"/>
            <a:pathLst>
              <a:path w="7914067" h="7301594">
                <a:moveTo>
                  <a:pt x="0" y="0"/>
                </a:moveTo>
                <a:lnTo>
                  <a:pt x="7914067" y="0"/>
                </a:lnTo>
                <a:lnTo>
                  <a:pt x="7914067" y="7301594"/>
                </a:lnTo>
                <a:lnTo>
                  <a:pt x="0" y="730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04489" y="3238333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1순위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6312" y="6491480"/>
            <a:ext cx="3854578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자동화</a:t>
            </a:r>
            <a:endParaRPr lang="en-US" sz="2499" b="1" spc="-74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66025" y="6504646"/>
            <a:ext cx="4672480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별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r>
              <a:rPr lang="en-US" sz="2499" b="1" spc="-74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99" b="1" spc="-74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기능</a:t>
            </a:r>
            <a:endParaRPr lang="en-US" sz="2499" b="1" spc="-74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37640" y="6054794"/>
            <a:ext cx="6291923" cy="9525"/>
            <a:chOff x="0" y="0"/>
            <a:chExt cx="8389231" cy="127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8376539" cy="12700"/>
            </a:xfrm>
            <a:custGeom>
              <a:avLst/>
              <a:gdLst/>
              <a:ahLst/>
              <a:cxnLst/>
              <a:rect l="l" t="t" r="r" b="b"/>
              <a:pathLst>
                <a:path w="8376539" h="12700">
                  <a:moveTo>
                    <a:pt x="0" y="0"/>
                  </a:moveTo>
                  <a:lnTo>
                    <a:pt x="8376539" y="0"/>
                  </a:lnTo>
                  <a:lnTo>
                    <a:pt x="8376539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A9AB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2238" y="6054794"/>
            <a:ext cx="6411637" cy="9525"/>
            <a:chOff x="0" y="0"/>
            <a:chExt cx="8548849" cy="12700"/>
          </a:xfrm>
        </p:grpSpPr>
        <p:sp>
          <p:nvSpPr>
            <p:cNvPr id="11" name="Freeform 11"/>
            <p:cNvSpPr/>
            <p:nvPr/>
          </p:nvSpPr>
          <p:spPr>
            <a:xfrm>
              <a:off x="6350" y="0"/>
              <a:ext cx="8536178" cy="12700"/>
            </a:xfrm>
            <a:custGeom>
              <a:avLst/>
              <a:gdLst/>
              <a:ahLst/>
              <a:cxnLst/>
              <a:rect l="l" t="t" r="r" b="b"/>
              <a:pathLst>
                <a:path w="8536178" h="12700">
                  <a:moveTo>
                    <a:pt x="0" y="0"/>
                  </a:moveTo>
                  <a:lnTo>
                    <a:pt x="8536178" y="0"/>
                  </a:lnTo>
                  <a:lnTo>
                    <a:pt x="8536178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A9AB6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2349" y="7302444"/>
            <a:ext cx="6443988" cy="160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변경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시</a:t>
            </a:r>
          </a:p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누적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마지막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일자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순위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ko-KR" alt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등의 항목을 각각 점수를 매겨 </a:t>
            </a:r>
            <a:endParaRPr lang="en-US" altLang="ko-KR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최대한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근무자가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희망하는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시간대에</a:t>
            </a:r>
            <a:r>
              <a:rPr lang="en-US" altLang="ko-KR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 </a:t>
            </a:r>
            <a:r>
              <a:rPr lang="en-US" altLang="ko-KR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배정</a:t>
            </a:r>
            <a:endParaRPr lang="en-US" altLang="ko-KR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80271" y="7302444"/>
            <a:ext cx="6443988" cy="166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근무자용개인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및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,</a:t>
            </a:r>
          </a:p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관리자용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전체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페이지</a:t>
            </a:r>
            <a:endParaRPr lang="en-US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구현을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통해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관리자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뿐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아니라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근무자들도</a:t>
            </a:r>
            <a:endParaRPr lang="en-US" sz="2400" b="1" spc="-63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mo Bold"/>
              <a:sym typeface="Arimo Bold"/>
            </a:endParaRPr>
          </a:p>
          <a:p>
            <a:pPr algn="ctr">
              <a:lnSpc>
                <a:spcPts val="3150"/>
              </a:lnSpc>
            </a:pP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한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눈에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확인할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수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있는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일정표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  <a:r>
              <a:rPr lang="en-US" sz="2400" b="1" spc="-63" dirty="0" err="1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구현</a:t>
            </a:r>
            <a:r>
              <a:rPr lang="en-US" sz="2400" b="1" spc="-63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 </a:t>
            </a:r>
          </a:p>
        </p:txBody>
      </p:sp>
      <p:sp>
        <p:nvSpPr>
          <p:cNvPr id="14" name="Freeform 14" descr="월 단위 달력 단색으로 채워진"/>
          <p:cNvSpPr/>
          <p:nvPr/>
        </p:nvSpPr>
        <p:spPr>
          <a:xfrm>
            <a:off x="12360813" y="3542074"/>
            <a:ext cx="1780214" cy="1780214"/>
          </a:xfrm>
          <a:custGeom>
            <a:avLst/>
            <a:gdLst/>
            <a:ahLst/>
            <a:cxnLst/>
            <a:rect l="l" t="t" r="r" b="b"/>
            <a:pathLst>
              <a:path w="1780214" h="1780214">
                <a:moveTo>
                  <a:pt x="0" y="0"/>
                </a:moveTo>
                <a:lnTo>
                  <a:pt x="1780214" y="0"/>
                </a:lnTo>
                <a:lnTo>
                  <a:pt x="1780214" y="1780214"/>
                </a:lnTo>
                <a:lnTo>
                  <a:pt x="0" y="1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Freeform 15" descr="여성 사무직 근로자 단색으로 채워진"/>
          <p:cNvSpPr/>
          <p:nvPr/>
        </p:nvSpPr>
        <p:spPr>
          <a:xfrm>
            <a:off x="9677400" y="3668613"/>
            <a:ext cx="1562813" cy="1562813"/>
          </a:xfrm>
          <a:custGeom>
            <a:avLst/>
            <a:gdLst/>
            <a:ahLst/>
            <a:cxnLst/>
            <a:rect l="l" t="t" r="r" b="b"/>
            <a:pathLst>
              <a:path w="1562813" h="1562813">
                <a:moveTo>
                  <a:pt x="0" y="0"/>
                </a:moveTo>
                <a:lnTo>
                  <a:pt x="1562813" y="0"/>
                </a:lnTo>
                <a:lnTo>
                  <a:pt x="1562813" y="1562813"/>
                </a:lnTo>
                <a:lnTo>
                  <a:pt x="0" y="15628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Freeform 16" descr="사용자 단색으로 채워진"/>
          <p:cNvSpPr/>
          <p:nvPr/>
        </p:nvSpPr>
        <p:spPr>
          <a:xfrm>
            <a:off x="15261628" y="3864942"/>
            <a:ext cx="1500726" cy="1500726"/>
          </a:xfrm>
          <a:custGeom>
            <a:avLst/>
            <a:gdLst/>
            <a:ahLst/>
            <a:cxnLst/>
            <a:rect l="l" t="t" r="r" b="b"/>
            <a:pathLst>
              <a:path w="1500726" h="1500726">
                <a:moveTo>
                  <a:pt x="0" y="0"/>
                </a:moveTo>
                <a:lnTo>
                  <a:pt x="1500726" y="0"/>
                </a:lnTo>
                <a:lnTo>
                  <a:pt x="1500726" y="1500726"/>
                </a:lnTo>
                <a:lnTo>
                  <a:pt x="0" y="1500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Freeform 17" descr="전송 단색으로 채워진"/>
          <p:cNvSpPr/>
          <p:nvPr/>
        </p:nvSpPr>
        <p:spPr>
          <a:xfrm>
            <a:off x="11343313" y="39749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Freeform 18" descr="전송 단색으로 채워진"/>
          <p:cNvSpPr/>
          <p:nvPr/>
        </p:nvSpPr>
        <p:spPr>
          <a:xfrm>
            <a:off x="14244127" y="39749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Freeform 19" descr="커서 단색으로 채워진"/>
          <p:cNvSpPr/>
          <p:nvPr/>
        </p:nvSpPr>
        <p:spPr>
          <a:xfrm>
            <a:off x="6188940" y="4587502"/>
            <a:ext cx="1068985" cy="1068985"/>
          </a:xfrm>
          <a:custGeom>
            <a:avLst/>
            <a:gdLst/>
            <a:ahLst/>
            <a:cxnLst/>
            <a:rect l="l" t="t" r="r" b="b"/>
            <a:pathLst>
              <a:path w="1068985" h="1068985">
                <a:moveTo>
                  <a:pt x="0" y="0"/>
                </a:moveTo>
                <a:lnTo>
                  <a:pt x="1068985" y="0"/>
                </a:lnTo>
                <a:lnTo>
                  <a:pt x="1068985" y="1068985"/>
                </a:lnTo>
                <a:lnTo>
                  <a:pt x="0" y="1068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771265" y="3285958"/>
            <a:ext cx="2343150" cy="525416"/>
            <a:chOff x="0" y="0"/>
            <a:chExt cx="3124200" cy="7005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04489" y="3988541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2순위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771265" y="4036166"/>
            <a:ext cx="2343150" cy="525416"/>
            <a:chOff x="0" y="0"/>
            <a:chExt cx="3124200" cy="7005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04489" y="4686960"/>
            <a:ext cx="151751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83" dirty="0">
                <a:solidFill>
                  <a:srgbClr val="1195B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o Bold"/>
                <a:sym typeface="Arimo Bold"/>
              </a:rPr>
              <a:t>3순위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771265" y="4734585"/>
            <a:ext cx="2343150" cy="525416"/>
            <a:chOff x="0" y="0"/>
            <a:chExt cx="3124200" cy="7005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24200" cy="700532"/>
            </a:xfrm>
            <a:custGeom>
              <a:avLst/>
              <a:gdLst/>
              <a:ahLst/>
              <a:cxnLst/>
              <a:rect l="l" t="t" r="r" b="b"/>
              <a:pathLst>
                <a:path w="3124200" h="700532">
                  <a:moveTo>
                    <a:pt x="38100" y="0"/>
                  </a:moveTo>
                  <a:lnTo>
                    <a:pt x="3086100" y="0"/>
                  </a:lnTo>
                  <a:cubicBezTo>
                    <a:pt x="3107182" y="0"/>
                    <a:pt x="3124200" y="17018"/>
                    <a:pt x="3124200" y="38100"/>
                  </a:cubicBezTo>
                  <a:lnTo>
                    <a:pt x="3124200" y="662432"/>
                  </a:lnTo>
                  <a:cubicBezTo>
                    <a:pt x="3124200" y="683514"/>
                    <a:pt x="3107182" y="700532"/>
                    <a:pt x="3086100" y="700532"/>
                  </a:cubicBezTo>
                  <a:lnTo>
                    <a:pt x="38100" y="700532"/>
                  </a:lnTo>
                  <a:cubicBezTo>
                    <a:pt x="17018" y="700532"/>
                    <a:pt x="0" y="683514"/>
                    <a:pt x="0" y="66243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662432"/>
                  </a:lnTo>
                  <a:lnTo>
                    <a:pt x="38100" y="662432"/>
                  </a:lnTo>
                  <a:lnTo>
                    <a:pt x="38100" y="624332"/>
                  </a:lnTo>
                  <a:lnTo>
                    <a:pt x="3086100" y="624332"/>
                  </a:lnTo>
                  <a:lnTo>
                    <a:pt x="3086100" y="662432"/>
                  </a:lnTo>
                  <a:lnTo>
                    <a:pt x="3048000" y="662432"/>
                  </a:lnTo>
                  <a:lnTo>
                    <a:pt x="3048000" y="38100"/>
                  </a:lnTo>
                  <a:lnTo>
                    <a:pt x="3086100" y="38100"/>
                  </a:lnTo>
                  <a:lnTo>
                    <a:pt x="3086100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2EA1BA"/>
            </a:solidFill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TextBox 45">
            <a:extLst>
              <a:ext uri="{FF2B5EF4-FFF2-40B4-BE49-F238E27FC236}">
                <a16:creationId xmlns:a16="http://schemas.microsoft.com/office/drawing/2014/main" id="{D70B9CE3-C1E1-1F75-780F-31F7E50E5F45}"/>
              </a:ext>
            </a:extLst>
          </p:cNvPr>
          <p:cNvSpPr txBox="1"/>
          <p:nvPr/>
        </p:nvSpPr>
        <p:spPr>
          <a:xfrm>
            <a:off x="1143000" y="1009744"/>
            <a:ext cx="12974633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400" b="1" dirty="0" err="1">
                <a:solidFill>
                  <a:srgbClr val="2034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lab 레트로라이프"/>
                <a:sym typeface="Tlab 레트로라이프"/>
              </a:rPr>
              <a:t>개발내용</a:t>
            </a:r>
            <a:endParaRPr lang="en-US" sz="5400" b="1" dirty="0">
              <a:solidFill>
                <a:srgbClr val="2034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lab 레트로라이프"/>
              <a:sym typeface="Tlab 레트로라이프"/>
            </a:endParaRPr>
          </a:p>
          <a:p>
            <a:pPr algn="l">
              <a:lnSpc>
                <a:spcPts val="5593"/>
              </a:lnSpc>
            </a:pPr>
            <a:r>
              <a:rPr 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- </a:t>
            </a:r>
            <a:r>
              <a:rPr lang="ko-KR" altLang="en-US" sz="3200" dirty="0">
                <a:solidFill>
                  <a:srgbClr val="2034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lab 레트로라이프"/>
                <a:sym typeface="Tlab 레트로라이프"/>
              </a:rPr>
              <a:t>핵심기능</a:t>
            </a:r>
            <a:endParaRPr lang="en-US" sz="3200" dirty="0">
              <a:solidFill>
                <a:srgbClr val="2034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1425</Words>
  <Application>Microsoft Office PowerPoint</Application>
  <PresentationFormat>사용자 지정</PresentationFormat>
  <Paragraphs>398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나눔고딕 ExtraBold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파란색 심플한 깔끔한 기본 기업 회사 소개 프리젠테이션</dc:title>
  <dc:creator>김민정</dc:creator>
  <cp:lastModifiedBy>지경민</cp:lastModifiedBy>
  <cp:revision>17</cp:revision>
  <dcterms:created xsi:type="dcterms:W3CDTF">2006-08-16T00:00:00Z</dcterms:created>
  <dcterms:modified xsi:type="dcterms:W3CDTF">2024-10-15T13:16:34Z</dcterms:modified>
  <dc:identifier>DAGS3z4f1SQ</dc:identifier>
</cp:coreProperties>
</file>